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74" r:id="rId4"/>
  </p:sldMasterIdLst>
  <p:notesMasterIdLst>
    <p:notesMasterId r:id="rId24"/>
  </p:notesMasterIdLst>
  <p:sldIdLst>
    <p:sldId id="256" r:id="rId5"/>
    <p:sldId id="258" r:id="rId6"/>
    <p:sldId id="257" r:id="rId7"/>
    <p:sldId id="264" r:id="rId8"/>
    <p:sldId id="269" r:id="rId9"/>
    <p:sldId id="259" r:id="rId10"/>
    <p:sldId id="260" r:id="rId11"/>
    <p:sldId id="261" r:id="rId12"/>
    <p:sldId id="263" r:id="rId13"/>
    <p:sldId id="262" r:id="rId14"/>
    <p:sldId id="265" r:id="rId15"/>
    <p:sldId id="267" r:id="rId16"/>
    <p:sldId id="268" r:id="rId17"/>
    <p:sldId id="270" r:id="rId18"/>
    <p:sldId id="273" r:id="rId19"/>
    <p:sldId id="274" r:id="rId20"/>
    <p:sldId id="266" r:id="rId21"/>
    <p:sldId id="271" r:id="rId22"/>
    <p:sldId id="272" r:id="rId23"/>
  </p:sldIdLst>
  <p:sldSz cx="12192000" cy="6858000"/>
  <p:notesSz cx="6858000" cy="9144000"/>
  <p:custDataLst>
    <p:tags r:id="rId25"/>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ogers, Kimberly B. (CDC/OID/NCEZID)" initials="RKB(" lastIdx="0" clrIdx="0">
    <p:extLst>
      <p:ext uri="{19B8F6BF-5375-455C-9EA6-DF929625EA0E}">
        <p15:presenceInfo xmlns:p15="http://schemas.microsoft.com/office/powerpoint/2012/main" userId="S-1-5-21-1207783550-2075000910-922709458-228301" providerId="AD"/>
      </p:ext>
    </p:extLst>
  </p:cmAuthor>
  <p:cmAuthor id="2" name="Marano, Nina (CDC/DDID/NCEZID/DGMQ)" initials="MN(" lastIdx="0" clrIdx="1">
    <p:extLst>
      <p:ext uri="{19B8F6BF-5375-455C-9EA6-DF929625EA0E}">
        <p15:presenceInfo xmlns:p15="http://schemas.microsoft.com/office/powerpoint/2012/main" userId="S-1-5-21-1207783550-2075000910-922709458-191257" providerId="AD"/>
      </p:ext>
    </p:extLst>
  </p:cmAuthor>
  <p:cmAuthor id="3" name="Cohen, Nicole (Nicky) (CDC/OID/NCEZID)" initials="NC" lastIdx="0" clrIdx="2">
    <p:extLst>
      <p:ext uri="{19B8F6BF-5375-455C-9EA6-DF929625EA0E}">
        <p15:presenceInfo xmlns:p15="http://schemas.microsoft.com/office/powerpoint/2012/main" userId="Cohen, Nicole (Nicky) (CDC/OID/NCEZID)" providerId="None"/>
      </p:ext>
    </p:extLst>
  </p:cmAuthor>
  <p:cmAuthor id="4" name="Bender, Cristel (CDC/DDID/NCEZID/DGMQ)" initials="BC(" lastIdx="0" clrIdx="3">
    <p:extLst>
      <p:ext uri="{19B8F6BF-5375-455C-9EA6-DF929625EA0E}">
        <p15:presenceInfo xmlns:p15="http://schemas.microsoft.com/office/powerpoint/2012/main" userId="S::prp7@cdc.gov::446a2aca-766d-40de-a68f-3a44d1e6443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29" autoAdjust="0"/>
    <p:restoredTop sz="96357" autoAdjust="0"/>
  </p:normalViewPr>
  <p:slideViewPr>
    <p:cSldViewPr snapToGrid="0">
      <p:cViewPr varScale="1">
        <p:scale>
          <a:sx n="58" d="100"/>
          <a:sy n="58" d="100"/>
        </p:scale>
        <p:origin x="948" y="52"/>
      </p:cViewPr>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1CF8EC-7365-4263-9DAF-D16B38E5522B}" type="datetimeFigureOut">
              <a:rPr lang="en-US" smtClean="0"/>
              <a:t>5/4/2021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2B78C0-3020-4A62-8BB6-53E6219B4317}" type="slidenum">
              <a:rPr lang="en-US" smtClean="0"/>
              <a:t>‹#›</a:t>
            </a:fld>
            <a:endParaRPr lang="en-US"/>
          </a:p>
        </p:txBody>
      </p:sp>
    </p:spTree>
    <p:extLst>
      <p:ext uri="{BB962C8B-B14F-4D97-AF65-F5344CB8AC3E}">
        <p14:creationId xmlns:p14="http://schemas.microsoft.com/office/powerpoint/2010/main" val="3007263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baseline="0"/>
              <a:t>Now we will discuss the detailed steps in conducting an ill traveler risk assessment, but we are going to split the lesson up into two parts. This first part will discuss how you prepare for an ill passenger risk assessment and the initial steps you take.</a:t>
            </a:r>
          </a:p>
        </p:txBody>
      </p:sp>
      <p:sp>
        <p:nvSpPr>
          <p:cNvPr id="4" name="Slide Number Placeholder 3"/>
          <p:cNvSpPr>
            <a:spLocks noGrp="1"/>
          </p:cNvSpPr>
          <p:nvPr>
            <p:ph type="sldNum" sz="quarter" idx="10"/>
          </p:nvPr>
        </p:nvSpPr>
        <p:spPr/>
        <p:txBody>
          <a:bodyPr/>
          <a:lstStyle/>
          <a:p>
            <a:fld id="{712B78C0-3020-4A62-8BB6-53E6219B4317}" type="slidenum">
              <a:rPr lang="en-US" smtClean="0"/>
              <a:t>1</a:t>
            </a:fld>
            <a:endParaRPr lang="en-US"/>
          </a:p>
        </p:txBody>
      </p:sp>
    </p:spTree>
    <p:extLst>
      <p:ext uri="{BB962C8B-B14F-4D97-AF65-F5344CB8AC3E}">
        <p14:creationId xmlns:p14="http://schemas.microsoft.com/office/powerpoint/2010/main" val="27669882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Now</a:t>
            </a:r>
            <a:r>
              <a:rPr lang="en-US" baseline="0"/>
              <a:t> let’s go through an example of items in a go-bag. The go-bag pictured here on this slide is an example from CDC but go-bags can be any bag you want them to be.</a:t>
            </a:r>
          </a:p>
          <a:p>
            <a:endParaRPr lang="en-US" baseline="0"/>
          </a:p>
          <a:p>
            <a:r>
              <a:rPr lang="en-US" baseline="0"/>
              <a:t>Next we have a risk evaluation form—it’s a form that features some prompts or questions for you to ask and a space to answer them. We will review this in detail soon.</a:t>
            </a:r>
          </a:p>
          <a:p>
            <a:endParaRPr lang="en-US" baseline="0"/>
          </a:p>
          <a:p>
            <a:r>
              <a:rPr lang="en-US" baseline="0"/>
              <a:t>Next, we need writing utensils for the risk evaluation forms—pen or pencil.</a:t>
            </a:r>
          </a:p>
          <a:p>
            <a:endParaRPr lang="en-US" baseline="0"/>
          </a:p>
          <a:p>
            <a:r>
              <a:rPr lang="en-US" baseline="0"/>
              <a:t>We need gloves the most basic of PPE and something we can quickly utilize.</a:t>
            </a:r>
          </a:p>
          <a:p>
            <a:endParaRPr lang="en-US" baseline="0"/>
          </a:p>
          <a:p>
            <a:r>
              <a:rPr lang="en-US" baseline="0"/>
              <a:t>In some situations you may need a gown or apron. While this is more advanced PPE, if you perform secondary risk assessments in different areas and need quick access to a gown, it can be in the bag.</a:t>
            </a:r>
          </a:p>
          <a:p>
            <a:endParaRPr lang="en-US" baseline="0"/>
          </a:p>
          <a:p>
            <a:r>
              <a:rPr lang="en-US" baseline="0"/>
              <a:t>You also need a facemask—a surgical mask or a respirator. Only use a respirator if you have been fit tested. You may even need in this primary assessments, so this is important to put in the bag.</a:t>
            </a:r>
          </a:p>
          <a:p>
            <a:endParaRPr lang="en-US" baseline="0"/>
          </a:p>
          <a:p>
            <a:r>
              <a:rPr lang="en-US" baseline="0"/>
              <a:t>Some go bags like this one feature goggles or a face shield, but this is pretty advanced. This is almost exclusively used during secondary assessments.</a:t>
            </a:r>
          </a:p>
          <a:p>
            <a:endParaRPr lang="en-US" baseline="0"/>
          </a:p>
          <a:p>
            <a:r>
              <a:rPr lang="en-US" baseline="0"/>
              <a:t>Hand sanitizer is always good to carry, even on a personal level. If you have it in your  bag and you are away from handwashing facilities, this can help you.</a:t>
            </a:r>
          </a:p>
          <a:p>
            <a:endParaRPr lang="en-US" baseline="0"/>
          </a:p>
          <a:p>
            <a:r>
              <a:rPr lang="en-US" baseline="0"/>
              <a:t>A non-contact thermometer is very important to carry for use during a primary assessment, where you may be located anywhere at the POE. This is easy to pack in the bag.</a:t>
            </a:r>
          </a:p>
          <a:p>
            <a:endParaRPr lang="en-US" baseline="0"/>
          </a:p>
          <a:p>
            <a:r>
              <a:rPr lang="en-US" baseline="0"/>
              <a:t>And finally, two things important to carry are a mobile phone and business cards or identification! </a:t>
            </a:r>
          </a:p>
        </p:txBody>
      </p:sp>
      <p:sp>
        <p:nvSpPr>
          <p:cNvPr id="4" name="Slide Number Placeholder 3"/>
          <p:cNvSpPr>
            <a:spLocks noGrp="1"/>
          </p:cNvSpPr>
          <p:nvPr>
            <p:ph type="sldNum" sz="quarter" idx="10"/>
          </p:nvPr>
        </p:nvSpPr>
        <p:spPr/>
        <p:txBody>
          <a:bodyPr/>
          <a:lstStyle/>
          <a:p>
            <a:fld id="{712B78C0-3020-4A62-8BB6-53E6219B4317}" type="slidenum">
              <a:rPr lang="en-US" smtClean="0"/>
              <a:t>10</a:t>
            </a:fld>
            <a:endParaRPr lang="en-US"/>
          </a:p>
        </p:txBody>
      </p:sp>
    </p:spTree>
    <p:extLst>
      <p:ext uri="{BB962C8B-B14F-4D97-AF65-F5344CB8AC3E}">
        <p14:creationId xmlns:p14="http://schemas.microsoft.com/office/powerpoint/2010/main" val="10567345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You saw</a:t>
            </a:r>
            <a:r>
              <a:rPr lang="en-US" baseline="0"/>
              <a:t> that PPE was heavily featured in that example go-bag on the last slide. So before we get into the details of the risk assessment, let’s review some of the material we covered yesterday, as it dictates how you start your risk assessment.</a:t>
            </a:r>
          </a:p>
          <a:p>
            <a:endParaRPr lang="en-US" baseline="0"/>
          </a:p>
          <a:p>
            <a:r>
              <a:rPr lang="en-US" baseline="0"/>
              <a:t>For a primary, or initial  assessment—maybe someone you find sick in the middle of the POE, or when you respond on board the plane, you don’t have access to much. If gloves are available, they should be worn. If not, avoid touching the ill person, if at all possible. If it is available at the time and there is any fever or concern that a respiratory condition is involved, you need to don a facemask of some sort, either a </a:t>
            </a:r>
            <a:r>
              <a:rPr lang="en-US" b="1" baseline="0"/>
              <a:t>surgical mask</a:t>
            </a:r>
            <a:r>
              <a:rPr lang="en-US" baseline="0"/>
              <a:t> or a N95 respirator.</a:t>
            </a:r>
          </a:p>
          <a:p>
            <a:endParaRPr lang="en-US" baseline="0"/>
          </a:p>
          <a:p>
            <a:r>
              <a:rPr lang="en-US" baseline="0"/>
              <a:t>For a secondary assessment, more PPE is needed. Don the PPE we already mentioned, but also include a gown. If available and bodily fluids are a concern, use a face shield or goggles and boots or shoe covers.</a:t>
            </a:r>
            <a:endParaRPr lang="en-US"/>
          </a:p>
        </p:txBody>
      </p:sp>
      <p:sp>
        <p:nvSpPr>
          <p:cNvPr id="4" name="Slide Number Placeholder 3"/>
          <p:cNvSpPr>
            <a:spLocks noGrp="1"/>
          </p:cNvSpPr>
          <p:nvPr>
            <p:ph type="sldNum" sz="quarter" idx="10"/>
          </p:nvPr>
        </p:nvSpPr>
        <p:spPr/>
        <p:txBody>
          <a:bodyPr/>
          <a:lstStyle/>
          <a:p>
            <a:fld id="{712B78C0-3020-4A62-8BB6-53E6219B4317}" type="slidenum">
              <a:rPr lang="en-US" smtClean="0"/>
              <a:t>11</a:t>
            </a:fld>
            <a:endParaRPr lang="en-US"/>
          </a:p>
        </p:txBody>
      </p:sp>
    </p:spTree>
    <p:extLst>
      <p:ext uri="{BB962C8B-B14F-4D97-AF65-F5344CB8AC3E}">
        <p14:creationId xmlns:p14="http://schemas.microsoft.com/office/powerpoint/2010/main" val="25643492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none"/>
              <a:t>We will go</a:t>
            </a:r>
            <a:r>
              <a:rPr lang="en-US" u="none" baseline="0"/>
              <a:t> over an example of a risk assessment form in detail, but essentially, there are 5 categories of questions you ask during a risk assessment. </a:t>
            </a:r>
          </a:p>
          <a:p>
            <a:endParaRPr lang="en-US" u="none" baseline="0"/>
          </a:p>
          <a:p>
            <a:r>
              <a:rPr lang="en-US" u="none" baseline="0"/>
              <a:t>What are </a:t>
            </a:r>
            <a:r>
              <a:rPr lang="en-US" b="0" u="none" baseline="0"/>
              <a:t>their current signs and symptoms</a:t>
            </a:r>
            <a:r>
              <a:rPr lang="en-US" u="none" baseline="0"/>
              <a:t>? You can tell this from viewing them but also asking them how they are feeling. Also make sure to ask when their symptoms started. </a:t>
            </a:r>
          </a:p>
          <a:p>
            <a:endParaRPr lang="en-US" u="none" baseline="0"/>
          </a:p>
          <a:p>
            <a:r>
              <a:rPr lang="en-US" u="none" baseline="0"/>
              <a:t>You want to know their </a:t>
            </a:r>
            <a:r>
              <a:rPr lang="en-US" b="0" u="none" baseline="0"/>
              <a:t>medical history</a:t>
            </a:r>
            <a:r>
              <a:rPr lang="en-US" u="none" baseline="0"/>
              <a:t>. What does this mean? It means asking about any relevant chronic illnesses they have or issues they have because it may impact your </a:t>
            </a:r>
            <a:r>
              <a:rPr lang="en-US" u="none" strike="noStrike" baseline="0"/>
              <a:t>assessment.</a:t>
            </a:r>
            <a:r>
              <a:rPr lang="en-US" u="none" baseline="0"/>
              <a:t> This also includes any relevant vaccinations. Asking about vaccines is very important, particularly for priority diseases like measles, meningitis, and yellow fever.</a:t>
            </a:r>
          </a:p>
          <a:p>
            <a:endParaRPr lang="en-US" u="none" baseline="0"/>
          </a:p>
          <a:p>
            <a:r>
              <a:rPr lang="en-US" u="none" baseline="0"/>
              <a:t>You need two more types of history for the assessment. One is their </a:t>
            </a:r>
            <a:r>
              <a:rPr lang="en-US" b="0" u="none" baseline="0"/>
              <a:t>exposure history</a:t>
            </a:r>
            <a:r>
              <a:rPr lang="en-US" u="none" baseline="0"/>
              <a:t>—does the person remember any person or animal around them getting sick? Were they bitten or scratched by an animal? When where they exposed?</a:t>
            </a:r>
          </a:p>
          <a:p>
            <a:endParaRPr lang="en-US" u="none" baseline="0"/>
          </a:p>
          <a:p>
            <a:r>
              <a:rPr lang="en-US" u="none" baseline="0"/>
              <a:t>Next is </a:t>
            </a:r>
            <a:r>
              <a:rPr lang="en-US" b="0" u="none" baseline="0"/>
              <a:t>their travel history</a:t>
            </a:r>
            <a:r>
              <a:rPr lang="en-US" u="none" baseline="0"/>
              <a:t>. Ebola taught us this lesson time and time again. Ask where people have been in the last 3 weeks. Why 3 weeks? Well of course it is the maximum incubation period for Ebola but also it is a period of time that includes the incubation period of many illnesses we care about. Can someone tell me what an incubation period is? </a:t>
            </a:r>
            <a:r>
              <a:rPr lang="en-US" i="1" u="none" baseline="0"/>
              <a:t>Allow for responses.</a:t>
            </a:r>
            <a:r>
              <a:rPr lang="en-US" i="0" u="none" baseline="0"/>
              <a:t> An incubation period is the time between when you have been exposed and when you show symptoms of disease. </a:t>
            </a:r>
          </a:p>
          <a:p>
            <a:endParaRPr lang="en-US" i="0" u="none" baseline="0"/>
          </a:p>
          <a:p>
            <a:r>
              <a:rPr lang="en-US" i="0" u="none" baseline="0"/>
              <a:t>Don’t forget to ask for some </a:t>
            </a:r>
            <a:r>
              <a:rPr lang="en-US" b="0" i="0" u="none" baseline="0"/>
              <a:t>demographics and contact information</a:t>
            </a:r>
            <a:r>
              <a:rPr lang="en-US" i="0" u="none" baseline="0"/>
              <a:t>.  This is important to record for any necessary follow up you may have to do for surveillance purposes as well as follow up with the health care facility. Also, try to take the person’s name, date of birth, country of residence, and contact information—a phone number is best. If you can manage to also get an emergency contact number, that is great.</a:t>
            </a:r>
          </a:p>
        </p:txBody>
      </p:sp>
      <p:sp>
        <p:nvSpPr>
          <p:cNvPr id="4" name="Slide Number Placeholder 3"/>
          <p:cNvSpPr>
            <a:spLocks noGrp="1"/>
          </p:cNvSpPr>
          <p:nvPr>
            <p:ph type="sldNum" sz="quarter" idx="10"/>
          </p:nvPr>
        </p:nvSpPr>
        <p:spPr/>
        <p:txBody>
          <a:bodyPr/>
          <a:lstStyle/>
          <a:p>
            <a:fld id="{712B78C0-3020-4A62-8BB6-53E6219B4317}" type="slidenum">
              <a:rPr lang="en-US" smtClean="0"/>
              <a:t>12</a:t>
            </a:fld>
            <a:endParaRPr lang="en-US"/>
          </a:p>
        </p:txBody>
      </p:sp>
    </p:spTree>
    <p:extLst>
      <p:ext uri="{BB962C8B-B14F-4D97-AF65-F5344CB8AC3E}">
        <p14:creationId xmlns:p14="http://schemas.microsoft.com/office/powerpoint/2010/main" val="17085825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Now that you know</a:t>
            </a:r>
            <a:r>
              <a:rPr lang="en-US" baseline="0"/>
              <a:t> those basic questions and why we ask them, you can see how they fit on the risk assessment form. </a:t>
            </a:r>
            <a:r>
              <a:rPr lang="en-US" i="1" baseline="0"/>
              <a:t>Go over form in detail with participants, focusing on the signs and symptoms, onset dates, travel information, and exposure history.</a:t>
            </a:r>
          </a:p>
          <a:p>
            <a:endParaRPr lang="en-US" i="1" baseline="0"/>
          </a:p>
          <a:p>
            <a:r>
              <a:rPr lang="en-US" i="1" baseline="0"/>
              <a:t>Note: Please substitute this sample risk assessment form for the risk assessment form currently in use by the country or POE. </a:t>
            </a:r>
            <a:endParaRPr lang="en-US" i="1"/>
          </a:p>
        </p:txBody>
      </p:sp>
      <p:sp>
        <p:nvSpPr>
          <p:cNvPr id="4" name="Slide Number Placeholder 3"/>
          <p:cNvSpPr>
            <a:spLocks noGrp="1"/>
          </p:cNvSpPr>
          <p:nvPr>
            <p:ph type="sldNum" sz="quarter" idx="10"/>
          </p:nvPr>
        </p:nvSpPr>
        <p:spPr/>
        <p:txBody>
          <a:bodyPr/>
          <a:lstStyle/>
          <a:p>
            <a:fld id="{712B78C0-3020-4A62-8BB6-53E6219B4317}" type="slidenum">
              <a:rPr lang="en-US" smtClean="0"/>
              <a:t>13</a:t>
            </a:fld>
            <a:endParaRPr lang="en-US"/>
          </a:p>
        </p:txBody>
      </p:sp>
    </p:spTree>
    <p:extLst>
      <p:ext uri="{BB962C8B-B14F-4D97-AF65-F5344CB8AC3E}">
        <p14:creationId xmlns:p14="http://schemas.microsoft.com/office/powerpoint/2010/main" val="42912350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Review</a:t>
            </a:r>
            <a:r>
              <a:rPr lang="en-US" baseline="0"/>
              <a:t> the list of actions to take during a risk assessment up until the decision-making process. Donning PPE, gathering information via the risk assessment form, taking temperature, and as necessary, conducting a brief physical assessment of the ill person. </a:t>
            </a:r>
          </a:p>
        </p:txBody>
      </p:sp>
      <p:sp>
        <p:nvSpPr>
          <p:cNvPr id="4" name="Slide Number Placeholder 3"/>
          <p:cNvSpPr>
            <a:spLocks noGrp="1"/>
          </p:cNvSpPr>
          <p:nvPr>
            <p:ph type="sldNum" sz="quarter" idx="10"/>
          </p:nvPr>
        </p:nvSpPr>
        <p:spPr/>
        <p:txBody>
          <a:bodyPr/>
          <a:lstStyle/>
          <a:p>
            <a:fld id="{712B78C0-3020-4A62-8BB6-53E6219B4317}" type="slidenum">
              <a:rPr lang="en-US" smtClean="0"/>
              <a:t>14</a:t>
            </a:fld>
            <a:endParaRPr lang="en-US"/>
          </a:p>
        </p:txBody>
      </p:sp>
    </p:spTree>
    <p:extLst>
      <p:ext uri="{BB962C8B-B14F-4D97-AF65-F5344CB8AC3E}">
        <p14:creationId xmlns:p14="http://schemas.microsoft.com/office/powerpoint/2010/main" val="11055244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r>
              <a:rPr lang="en-US" b="0" baseline="0"/>
              <a:t>The physical exam of an ill person is brief—usually less than five minutes. Think about it as a piece of a puzzle to determine if someone poses a public health risk. Ask for physical symptoms that might be a sign of a public health issue. Maybe someone is having </a:t>
            </a:r>
            <a:r>
              <a:rPr lang="en-US" b="0" strike="noStrike" baseline="0"/>
              <a:t>sensitivity </a:t>
            </a:r>
            <a:r>
              <a:rPr lang="en-US" b="0" baseline="0"/>
              <a:t>to light—this </a:t>
            </a:r>
            <a:r>
              <a:rPr lang="en-US" b="0" strike="sngStrike" baseline="0"/>
              <a:t>is</a:t>
            </a:r>
            <a:r>
              <a:rPr lang="en-US" b="0" baseline="0"/>
              <a:t> can be a symptom of meningitis. Perhaps they are dizzy or weak, another sign of meningitis or other diseases. </a:t>
            </a:r>
          </a:p>
          <a:p>
            <a:pPr marL="0" marR="0" lvl="0" indent="0" algn="l" defTabSz="914400" rtl="0" eaLnBrk="1" fontAlgn="auto" latinLnBrk="0" hangingPunct="1">
              <a:lnSpc>
                <a:spcPct val="100000"/>
              </a:lnSpc>
              <a:spcBef>
                <a:spcPct val="0"/>
              </a:spcBef>
              <a:spcAft>
                <a:spcPct val="0"/>
              </a:spcAft>
              <a:buClrTx/>
              <a:buSzTx/>
              <a:buFontTx/>
              <a:buNone/>
              <a:defRPr/>
            </a:pPr>
            <a:endParaRPr lang="en-US" b="0" baseline="0"/>
          </a:p>
          <a:p>
            <a:pPr marL="0" marR="0" lvl="0" indent="0" algn="l" defTabSz="914400" rtl="0" eaLnBrk="1" fontAlgn="auto" latinLnBrk="0" hangingPunct="1">
              <a:lnSpc>
                <a:spcPct val="100000"/>
              </a:lnSpc>
              <a:spcBef>
                <a:spcPct val="0"/>
              </a:spcBef>
              <a:spcAft>
                <a:spcPct val="0"/>
              </a:spcAft>
              <a:buClrTx/>
              <a:buSzTx/>
              <a:buFontTx/>
              <a:buNone/>
              <a:defRPr/>
            </a:pPr>
            <a:r>
              <a:rPr lang="en-US" b="0" baseline="0"/>
              <a:t>You really want to look for signs of illness that are manifesting physically, such as a rash, a bloody cough, etc.</a:t>
            </a:r>
          </a:p>
          <a:p>
            <a:endParaRPr lang="en-US" b="0"/>
          </a:p>
        </p:txBody>
      </p:sp>
      <p:sp>
        <p:nvSpPr>
          <p:cNvPr id="4" name="Slide Number Placeholder 3"/>
          <p:cNvSpPr>
            <a:spLocks noGrp="1"/>
          </p:cNvSpPr>
          <p:nvPr>
            <p:ph type="sldNum" sz="quarter" idx="10"/>
          </p:nvPr>
        </p:nvSpPr>
        <p:spPr/>
        <p:txBody>
          <a:bodyPr/>
          <a:lstStyle/>
          <a:p>
            <a:fld id="{712B78C0-3020-4A62-8BB6-53E6219B4317}" type="slidenum">
              <a:rPr lang="en-US" smtClean="0"/>
              <a:t>15</a:t>
            </a:fld>
            <a:endParaRPr lang="en-US"/>
          </a:p>
        </p:txBody>
      </p:sp>
    </p:spTree>
    <p:extLst>
      <p:ext uri="{BB962C8B-B14F-4D97-AF65-F5344CB8AC3E}">
        <p14:creationId xmlns:p14="http://schemas.microsoft.com/office/powerpoint/2010/main" val="30638549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Before we begin the practical exercise</a:t>
            </a:r>
            <a:r>
              <a:rPr lang="en-US" baseline="0"/>
              <a:t> of performing a risk assessment, I want to bring us back to the beginning of the lesson, where we asked you to brainstorm a bit about the purpose of a risk assessment and the things you needed to know before performing one. </a:t>
            </a:r>
          </a:p>
          <a:p>
            <a:endParaRPr lang="en-US" baseline="0"/>
          </a:p>
          <a:p>
            <a:r>
              <a:rPr lang="en-US" i="1" baseline="0"/>
              <a:t>Ask facilitator to bring back flip chart and point out original responses.</a:t>
            </a:r>
          </a:p>
          <a:p>
            <a:endParaRPr lang="en-US" i="1" baseline="0"/>
          </a:p>
          <a:p>
            <a:r>
              <a:rPr lang="en-US" i="0" baseline="0"/>
              <a:t>Has anything changed your mind about your original responses? What have you learned from this lesson that might have changed one of your answers? </a:t>
            </a:r>
            <a:r>
              <a:rPr lang="en-US" i="1" baseline="0"/>
              <a:t>Take responses and discuss. </a:t>
            </a:r>
            <a:endParaRPr lang="en-US" i="0"/>
          </a:p>
        </p:txBody>
      </p:sp>
      <p:sp>
        <p:nvSpPr>
          <p:cNvPr id="4" name="Slide Number Placeholder 3"/>
          <p:cNvSpPr>
            <a:spLocks noGrp="1"/>
          </p:cNvSpPr>
          <p:nvPr>
            <p:ph type="sldNum" sz="quarter" idx="10"/>
          </p:nvPr>
        </p:nvSpPr>
        <p:spPr/>
        <p:txBody>
          <a:bodyPr/>
          <a:lstStyle/>
          <a:p>
            <a:fld id="{712B78C0-3020-4A62-8BB6-53E6219B4317}" type="slidenum">
              <a:rPr lang="en-US" smtClean="0"/>
              <a:t>16</a:t>
            </a:fld>
            <a:endParaRPr lang="en-US"/>
          </a:p>
        </p:txBody>
      </p:sp>
    </p:spTree>
    <p:extLst>
      <p:ext uri="{BB962C8B-B14F-4D97-AF65-F5344CB8AC3E}">
        <p14:creationId xmlns:p14="http://schemas.microsoft.com/office/powerpoint/2010/main" val="21403179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As we come</a:t>
            </a:r>
            <a:r>
              <a:rPr lang="en-US" baseline="0"/>
              <a:t> back for break, let’s prepare for our group breakout sessions. We have created three illness scenario options. Each group will get the opportunity to act out all three, and each person within the group will have the opportunity to play different roles throughout each scenario.</a:t>
            </a:r>
          </a:p>
          <a:p>
            <a:endParaRPr lang="en-US" baseline="0"/>
          </a:p>
          <a:p>
            <a:r>
              <a:rPr lang="en-US" baseline="0"/>
              <a:t>During each scenario, there are four roles. One person will be the actor, and the actor will get to read their part of the scenario and act out what they read. They cannot share this information with others, although certainly can discuss questions with the facilitator. Another person will be the primary </a:t>
            </a:r>
            <a:r>
              <a:rPr lang="en-US"/>
              <a:t>[</a:t>
            </a:r>
            <a:r>
              <a:rPr lang="en-US">
                <a:solidFill>
                  <a:srgbClr val="FF0000"/>
                </a:solidFill>
              </a:rPr>
              <a:t>POE health agency</a:t>
            </a:r>
            <a:r>
              <a:rPr lang="en-US"/>
              <a:t>] </a:t>
            </a:r>
            <a:r>
              <a:rPr lang="en-US" baseline="0"/>
              <a:t>responder, This is the person asking questions and conducting actions with the actor. A third person acts as a secondary </a:t>
            </a:r>
            <a:r>
              <a:rPr lang="en-US"/>
              <a:t>[</a:t>
            </a:r>
            <a:r>
              <a:rPr lang="en-US">
                <a:solidFill>
                  <a:srgbClr val="FF0000"/>
                </a:solidFill>
              </a:rPr>
              <a:t>POE health agency</a:t>
            </a:r>
            <a:r>
              <a:rPr lang="en-US"/>
              <a:t>] </a:t>
            </a:r>
            <a:r>
              <a:rPr lang="en-US" baseline="0"/>
              <a:t>responder. They will be completing the risk assessment form and can also jump in and ask questions if needed. The last two group members will be observers, who will take detailed notes of what they observed throughout the encounter. Remember those notes, as these two observers are then responsible for debriefing after the scenario is over.</a:t>
            </a:r>
          </a:p>
          <a:p>
            <a:endParaRPr lang="en-US" baseline="0"/>
          </a:p>
          <a:p>
            <a:r>
              <a:rPr lang="en-US" baseline="0"/>
              <a:t>For each subsequent scenarios, we’ll switch roles. Every person will have the opportunity to play at least a responder or an observer role.</a:t>
            </a:r>
          </a:p>
        </p:txBody>
      </p:sp>
      <p:sp>
        <p:nvSpPr>
          <p:cNvPr id="4" name="Slide Number Placeholder 3"/>
          <p:cNvSpPr>
            <a:spLocks noGrp="1"/>
          </p:cNvSpPr>
          <p:nvPr>
            <p:ph type="sldNum" sz="quarter" idx="10"/>
          </p:nvPr>
        </p:nvSpPr>
        <p:spPr/>
        <p:txBody>
          <a:bodyPr/>
          <a:lstStyle/>
          <a:p>
            <a:fld id="{712B78C0-3020-4A62-8BB6-53E6219B4317}" type="slidenum">
              <a:rPr lang="en-US" smtClean="0"/>
              <a:t>18</a:t>
            </a:fld>
            <a:endParaRPr lang="en-US"/>
          </a:p>
        </p:txBody>
      </p:sp>
    </p:spTree>
    <p:extLst>
      <p:ext uri="{BB962C8B-B14F-4D97-AF65-F5344CB8AC3E}">
        <p14:creationId xmlns:p14="http://schemas.microsoft.com/office/powerpoint/2010/main" val="29447020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a:p>
        </p:txBody>
      </p:sp>
      <p:sp>
        <p:nvSpPr>
          <p:cNvPr id="4" name="Slide Number Placeholder 3"/>
          <p:cNvSpPr>
            <a:spLocks noGrp="1"/>
          </p:cNvSpPr>
          <p:nvPr>
            <p:ph type="sldNum" sz="quarter" idx="10"/>
          </p:nvPr>
        </p:nvSpPr>
        <p:spPr/>
        <p:txBody>
          <a:bodyPr/>
          <a:lstStyle/>
          <a:p>
            <a:fld id="{712B78C0-3020-4A62-8BB6-53E6219B4317}" type="slidenum">
              <a:rPr lang="en-US" smtClean="0"/>
              <a:t>19</a:t>
            </a:fld>
            <a:endParaRPr lang="en-US"/>
          </a:p>
        </p:txBody>
      </p:sp>
    </p:spTree>
    <p:extLst>
      <p:ext uri="{BB962C8B-B14F-4D97-AF65-F5344CB8AC3E}">
        <p14:creationId xmlns:p14="http://schemas.microsoft.com/office/powerpoint/2010/main" val="6556827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Before we get into the objectives for this session, I’d like to ask the group</a:t>
            </a:r>
            <a:r>
              <a:rPr lang="en-US" baseline="0"/>
              <a:t> a question, and we’ll log the responses on our flip chart. </a:t>
            </a:r>
            <a:r>
              <a:rPr lang="en-US" i="1" baseline="0"/>
              <a:t>Ask facilitator to come to flip chart and prepare to write down responses.</a:t>
            </a:r>
          </a:p>
          <a:p>
            <a:endParaRPr lang="en-US" i="1" baseline="0"/>
          </a:p>
          <a:p>
            <a:r>
              <a:rPr lang="en-US" i="0" baseline="0"/>
              <a:t>Please raise your hands and do not yell out responses. Tell me….what are the purposes of an ill </a:t>
            </a:r>
            <a:r>
              <a:rPr lang="en-US" b="0" i="0" baseline="0"/>
              <a:t>traveler</a:t>
            </a:r>
            <a:r>
              <a:rPr lang="en-US" i="0" baseline="0"/>
              <a:t> risk assessment? Why do we do it? </a:t>
            </a:r>
            <a:r>
              <a:rPr lang="en-US" i="1" baseline="0"/>
              <a:t>Take responses; have facilitator write them on flip chart.</a:t>
            </a:r>
          </a:p>
          <a:p>
            <a:endParaRPr lang="en-US" i="1" baseline="0"/>
          </a:p>
          <a:p>
            <a:r>
              <a:rPr lang="en-US" i="0" baseline="0"/>
              <a:t>Now, a second question. What are some things you need to know before performing an ill </a:t>
            </a:r>
            <a:r>
              <a:rPr lang="en-US" b="0" i="0" baseline="0"/>
              <a:t>traveler</a:t>
            </a:r>
            <a:r>
              <a:rPr lang="en-US" i="0" baseline="0"/>
              <a:t> risk assessment?</a:t>
            </a:r>
            <a:r>
              <a:rPr lang="en-US" i="1" baseline="0"/>
              <a:t> Take responses; have facilitator write them on flip chart.</a:t>
            </a:r>
            <a:endParaRPr lang="en-US" i="0" baseline="0"/>
          </a:p>
        </p:txBody>
      </p:sp>
      <p:sp>
        <p:nvSpPr>
          <p:cNvPr id="4" name="Slide Number Placeholder 3"/>
          <p:cNvSpPr>
            <a:spLocks noGrp="1"/>
          </p:cNvSpPr>
          <p:nvPr>
            <p:ph type="sldNum" sz="quarter" idx="10"/>
          </p:nvPr>
        </p:nvSpPr>
        <p:spPr/>
        <p:txBody>
          <a:bodyPr/>
          <a:lstStyle/>
          <a:p>
            <a:fld id="{712B78C0-3020-4A62-8BB6-53E6219B4317}" type="slidenum">
              <a:rPr lang="en-US" smtClean="0"/>
              <a:t>2</a:t>
            </a:fld>
            <a:endParaRPr lang="en-US"/>
          </a:p>
        </p:txBody>
      </p:sp>
    </p:spTree>
    <p:extLst>
      <p:ext uri="{BB962C8B-B14F-4D97-AF65-F5344CB8AC3E}">
        <p14:creationId xmlns:p14="http://schemas.microsoft.com/office/powerpoint/2010/main" val="14227890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Now let’s review the learning</a:t>
            </a:r>
            <a:r>
              <a:rPr lang="en-US" baseline="0"/>
              <a:t> objectives for this session. </a:t>
            </a:r>
          </a:p>
          <a:p>
            <a:endParaRPr lang="en-US" baseline="0"/>
          </a:p>
          <a:p>
            <a:r>
              <a:rPr lang="en-US" baseline="0"/>
              <a:t>How do you receive that initial notification </a:t>
            </a:r>
            <a:r>
              <a:rPr lang="en-US" b="0" baseline="0"/>
              <a:t>that a traveler is ill</a:t>
            </a:r>
            <a:r>
              <a:rPr lang="en-US" baseline="0"/>
              <a:t>? When you do, where do you go to meet the person or conduct the assessment? What do you bring with you? What questions do you ask? What actions do you perform?</a:t>
            </a:r>
          </a:p>
          <a:p>
            <a:endParaRPr lang="en-US" baseline="0"/>
          </a:p>
          <a:p>
            <a:r>
              <a:rPr lang="en-US" baseline="0"/>
              <a:t>We’ll cover this all today and we’ll end the morning with breaking into our groups and demonstrating these actions.</a:t>
            </a:r>
            <a:endParaRPr lang="en-US"/>
          </a:p>
        </p:txBody>
      </p:sp>
      <p:sp>
        <p:nvSpPr>
          <p:cNvPr id="4" name="Slide Number Placeholder 3"/>
          <p:cNvSpPr>
            <a:spLocks noGrp="1"/>
          </p:cNvSpPr>
          <p:nvPr>
            <p:ph type="sldNum" sz="quarter" idx="10"/>
          </p:nvPr>
        </p:nvSpPr>
        <p:spPr/>
        <p:txBody>
          <a:bodyPr/>
          <a:lstStyle/>
          <a:p>
            <a:fld id="{712B78C0-3020-4A62-8BB6-53E6219B4317}" type="slidenum">
              <a:rPr lang="en-US" smtClean="0"/>
              <a:t>3</a:t>
            </a:fld>
            <a:endParaRPr lang="en-US"/>
          </a:p>
        </p:txBody>
      </p:sp>
    </p:spTree>
    <p:extLst>
      <p:ext uri="{BB962C8B-B14F-4D97-AF65-F5344CB8AC3E}">
        <p14:creationId xmlns:p14="http://schemas.microsoft.com/office/powerpoint/2010/main" val="36121948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a:t>Let’s go back to our brainstorming</a:t>
            </a:r>
            <a:r>
              <a:rPr lang="en-US" i="0" baseline="0"/>
              <a:t> activity earlier. What is the purpose of a risk assessment? Does it have multiple purposes?</a:t>
            </a:r>
          </a:p>
          <a:p>
            <a:endParaRPr lang="en-US" i="0" baseline="0"/>
          </a:p>
          <a:p>
            <a:r>
              <a:rPr lang="en-US" i="0" baseline="0"/>
              <a:t>Yes. While a primary purpose is to determine whether a person presents a risk of infectious disease spread and doing your best to mitigate that spread, you also are responsible for providing limited case to the person, including referring them to healthcare facility, as needed.</a:t>
            </a:r>
          </a:p>
          <a:p>
            <a:endParaRPr lang="en-US" i="0" baseline="0"/>
          </a:p>
        </p:txBody>
      </p:sp>
      <p:sp>
        <p:nvSpPr>
          <p:cNvPr id="4" name="Slide Number Placeholder 3"/>
          <p:cNvSpPr>
            <a:spLocks noGrp="1"/>
          </p:cNvSpPr>
          <p:nvPr>
            <p:ph type="sldNum" sz="quarter" idx="10"/>
          </p:nvPr>
        </p:nvSpPr>
        <p:spPr/>
        <p:txBody>
          <a:bodyPr/>
          <a:lstStyle/>
          <a:p>
            <a:fld id="{712B78C0-3020-4A62-8BB6-53E6219B4317}" type="slidenum">
              <a:rPr lang="en-US" smtClean="0"/>
              <a:t>4</a:t>
            </a:fld>
            <a:endParaRPr lang="en-US"/>
          </a:p>
        </p:txBody>
      </p:sp>
    </p:spTree>
    <p:extLst>
      <p:ext uri="{BB962C8B-B14F-4D97-AF65-F5344CB8AC3E}">
        <p14:creationId xmlns:p14="http://schemas.microsoft.com/office/powerpoint/2010/main" val="27155030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baseline="0"/>
              <a:t>Let’s hear from you. Can you recall a memorable risk assessment you performed in the last year? How did you get notified? What did you do? What was the result? </a:t>
            </a:r>
            <a:endParaRPr lang="en-US" i="0"/>
          </a:p>
          <a:p>
            <a:endParaRPr lang="en-US" i="1"/>
          </a:p>
          <a:p>
            <a:r>
              <a:rPr lang="en-US" i="1" baseline="0"/>
              <a:t>Elicit stories from the participants on a recent memorable risk assessment (10-15 minutes total).</a:t>
            </a:r>
            <a:endParaRPr lang="en-US" i="1"/>
          </a:p>
          <a:p>
            <a:endParaRPr lang="en-US"/>
          </a:p>
        </p:txBody>
      </p:sp>
      <p:sp>
        <p:nvSpPr>
          <p:cNvPr id="4" name="Slide Number Placeholder 3"/>
          <p:cNvSpPr>
            <a:spLocks noGrp="1"/>
          </p:cNvSpPr>
          <p:nvPr>
            <p:ph type="sldNum" sz="quarter" idx="10"/>
          </p:nvPr>
        </p:nvSpPr>
        <p:spPr/>
        <p:txBody>
          <a:bodyPr/>
          <a:lstStyle/>
          <a:p>
            <a:fld id="{712B78C0-3020-4A62-8BB6-53E6219B4317}" type="slidenum">
              <a:rPr lang="en-US" smtClean="0"/>
              <a:t>5</a:t>
            </a:fld>
            <a:endParaRPr lang="en-US"/>
          </a:p>
        </p:txBody>
      </p:sp>
    </p:spTree>
    <p:extLst>
      <p:ext uri="{BB962C8B-B14F-4D97-AF65-F5344CB8AC3E}">
        <p14:creationId xmlns:p14="http://schemas.microsoft.com/office/powerpoint/2010/main" val="35950588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So let’s start</a:t>
            </a:r>
            <a:r>
              <a:rPr lang="en-US" baseline="0"/>
              <a:t> from the beginning. How do you get notified that a traveler may be ill? Well, from a variety of sources.</a:t>
            </a:r>
          </a:p>
          <a:p>
            <a:endParaRPr lang="en-US" baseline="0"/>
          </a:p>
          <a:p>
            <a:r>
              <a:rPr lang="en-US" baseline="0"/>
              <a:t>You could come across it walking around the POE or during enhanced screening activities during an outbreak. </a:t>
            </a:r>
          </a:p>
          <a:p>
            <a:endParaRPr lang="en-US" baseline="0"/>
          </a:p>
          <a:p>
            <a:r>
              <a:rPr lang="en-US" baseline="0"/>
              <a:t>You could receive a notification from an incoming airplane.</a:t>
            </a:r>
          </a:p>
          <a:p>
            <a:endParaRPr lang="en-US" baseline="0"/>
          </a:p>
          <a:p>
            <a:r>
              <a:rPr lang="en-US" baseline="0"/>
              <a:t>Very likely, you could also receive a call from another agency working at the POE—customs, immigration, security, airline agents…and who else? </a:t>
            </a:r>
            <a:r>
              <a:rPr lang="en-US" i="1" baseline="0"/>
              <a:t>Elicit responses from participants. </a:t>
            </a:r>
          </a:p>
        </p:txBody>
      </p:sp>
      <p:sp>
        <p:nvSpPr>
          <p:cNvPr id="4" name="Slide Number Placeholder 3"/>
          <p:cNvSpPr>
            <a:spLocks noGrp="1"/>
          </p:cNvSpPr>
          <p:nvPr>
            <p:ph type="sldNum" sz="quarter" idx="10"/>
          </p:nvPr>
        </p:nvSpPr>
        <p:spPr/>
        <p:txBody>
          <a:bodyPr/>
          <a:lstStyle/>
          <a:p>
            <a:fld id="{712B78C0-3020-4A62-8BB6-53E6219B4317}" type="slidenum">
              <a:rPr lang="en-US" smtClean="0"/>
              <a:t>6</a:t>
            </a:fld>
            <a:endParaRPr lang="en-US"/>
          </a:p>
        </p:txBody>
      </p:sp>
    </p:spTree>
    <p:extLst>
      <p:ext uri="{BB962C8B-B14F-4D97-AF65-F5344CB8AC3E}">
        <p14:creationId xmlns:p14="http://schemas.microsoft.com/office/powerpoint/2010/main" val="37821580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baseline="0"/>
          </a:p>
          <a:p>
            <a:r>
              <a:rPr lang="en-US" i="0" baseline="0"/>
              <a:t>These partners should be trained to notify you that someone is ill, and it really falls on you do to that training. Training these partners—most of them who do not work in public health—on simple techniques on how to </a:t>
            </a:r>
            <a:r>
              <a:rPr lang="en-US" b="0" i="0" baseline="0"/>
              <a:t>recognize </a:t>
            </a:r>
            <a:r>
              <a:rPr lang="en-US" b="0" i="0" baseline="0">
                <a:solidFill>
                  <a:srgbClr val="00B050"/>
                </a:solidFill>
              </a:rPr>
              <a:t>a traveler </a:t>
            </a:r>
            <a:r>
              <a:rPr lang="en-US" i="0" baseline="0"/>
              <a:t>is ill and to notify you is very important. If you miss a notification, then the rest of this training doesn’t matter. You may have missed a case of infectious disease. We will discuss in detail some techniques for training non-health partners in a future session.</a:t>
            </a:r>
          </a:p>
          <a:p>
            <a:endParaRPr lang="en-US" i="1" baseline="0"/>
          </a:p>
          <a:p>
            <a:r>
              <a:rPr lang="en-US"/>
              <a:t>This</a:t>
            </a:r>
            <a:r>
              <a:rPr lang="en-US" baseline="0"/>
              <a:t> is an example of a SOP created for non-health partners. Please feel free to use it or adapt it at your POE.</a:t>
            </a:r>
            <a:endParaRPr lang="en-US"/>
          </a:p>
        </p:txBody>
      </p:sp>
      <p:sp>
        <p:nvSpPr>
          <p:cNvPr id="4" name="Slide Number Placeholder 3"/>
          <p:cNvSpPr>
            <a:spLocks noGrp="1"/>
          </p:cNvSpPr>
          <p:nvPr>
            <p:ph type="sldNum" sz="quarter" idx="10"/>
          </p:nvPr>
        </p:nvSpPr>
        <p:spPr/>
        <p:txBody>
          <a:bodyPr/>
          <a:lstStyle/>
          <a:p>
            <a:fld id="{712B78C0-3020-4A62-8BB6-53E6219B4317}" type="slidenum">
              <a:rPr lang="en-US" smtClean="0"/>
              <a:t>7</a:t>
            </a:fld>
            <a:endParaRPr lang="en-US"/>
          </a:p>
        </p:txBody>
      </p:sp>
    </p:spTree>
    <p:extLst>
      <p:ext uri="{BB962C8B-B14F-4D97-AF65-F5344CB8AC3E}">
        <p14:creationId xmlns:p14="http://schemas.microsoft.com/office/powerpoint/2010/main" val="36413364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Now let’s talk about possibilities</a:t>
            </a:r>
            <a:r>
              <a:rPr lang="en-US" baseline="0"/>
              <a:t> for where an ill </a:t>
            </a:r>
            <a:r>
              <a:rPr lang="en-US" b="0" baseline="0"/>
              <a:t>traveler</a:t>
            </a:r>
            <a:r>
              <a:rPr lang="en-US" baseline="0"/>
              <a:t> risk assessment would take place. Just like who notified you, it depends.</a:t>
            </a:r>
          </a:p>
          <a:p>
            <a:endParaRPr lang="en-US" baseline="0"/>
          </a:p>
          <a:p>
            <a:r>
              <a:rPr lang="en-US" baseline="0"/>
              <a:t>Initial assessments can take place almost anywhere—on </a:t>
            </a:r>
            <a:r>
              <a:rPr lang="en-US" b="0" baseline="0"/>
              <a:t>a </a:t>
            </a:r>
            <a:r>
              <a:rPr lang="en-US" b="0" baseline="0">
                <a:solidFill>
                  <a:srgbClr val="00B050"/>
                </a:solidFill>
              </a:rPr>
              <a:t>plane, ship, or bus</a:t>
            </a:r>
            <a:r>
              <a:rPr lang="en-US" b="0" baseline="0"/>
              <a:t>, </a:t>
            </a:r>
            <a:r>
              <a:rPr lang="en-US" baseline="0"/>
              <a:t>or anywhere at the POE. At this point you have few resources with you, and even worse, you may be in a crowded location where performing a lengthy assessment not only will draw a crowd, but also is not helpful for infection control. </a:t>
            </a:r>
          </a:p>
          <a:p>
            <a:endParaRPr lang="en-US" baseline="0"/>
          </a:p>
          <a:p>
            <a:r>
              <a:rPr lang="en-US" baseline="0"/>
              <a:t>With secondary assessments, you usually have the ability to bring the ill person back to the [POE health agency] clinic or secondary screening area, which affords you a bit more time, more privacy, and more equipment access. </a:t>
            </a:r>
            <a:endParaRPr lang="en-US"/>
          </a:p>
        </p:txBody>
      </p:sp>
      <p:sp>
        <p:nvSpPr>
          <p:cNvPr id="4" name="Slide Number Placeholder 3"/>
          <p:cNvSpPr>
            <a:spLocks noGrp="1"/>
          </p:cNvSpPr>
          <p:nvPr>
            <p:ph type="sldNum" sz="quarter" idx="10"/>
          </p:nvPr>
        </p:nvSpPr>
        <p:spPr/>
        <p:txBody>
          <a:bodyPr/>
          <a:lstStyle/>
          <a:p>
            <a:fld id="{712B78C0-3020-4A62-8BB6-53E6219B4317}" type="slidenum">
              <a:rPr lang="en-US" smtClean="0"/>
              <a:t>8</a:t>
            </a:fld>
            <a:endParaRPr lang="en-US"/>
          </a:p>
        </p:txBody>
      </p:sp>
    </p:spTree>
    <p:extLst>
      <p:ext uri="{BB962C8B-B14F-4D97-AF65-F5344CB8AC3E}">
        <p14:creationId xmlns:p14="http://schemas.microsoft.com/office/powerpoint/2010/main" val="32253010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And</a:t>
            </a:r>
            <a:r>
              <a:rPr lang="en-US" baseline="0"/>
              <a:t> now. A quick activity. Have you ever heard of a “go bag”? This is just any bag in which you can easily carry essential supplies.</a:t>
            </a:r>
          </a:p>
          <a:p>
            <a:endParaRPr lang="en-US" baseline="0"/>
          </a:p>
          <a:p>
            <a:r>
              <a:rPr lang="en-US" i="1" baseline="0"/>
              <a:t>Ask facilitator to come to front of room and get by flip chart to record responses.</a:t>
            </a:r>
          </a:p>
          <a:p>
            <a:endParaRPr lang="en-US" i="1" baseline="0"/>
          </a:p>
          <a:p>
            <a:r>
              <a:rPr lang="en-US" i="1" baseline="0"/>
              <a:t>Ask participants to raise hands to brainstorm potential items to use in a “go bag” (5 minutes)</a:t>
            </a:r>
            <a:endParaRPr lang="en-US" i="1"/>
          </a:p>
        </p:txBody>
      </p:sp>
      <p:sp>
        <p:nvSpPr>
          <p:cNvPr id="4" name="Slide Number Placeholder 3"/>
          <p:cNvSpPr>
            <a:spLocks noGrp="1"/>
          </p:cNvSpPr>
          <p:nvPr>
            <p:ph type="sldNum" sz="quarter" idx="10"/>
          </p:nvPr>
        </p:nvSpPr>
        <p:spPr/>
        <p:txBody>
          <a:bodyPr/>
          <a:lstStyle/>
          <a:p>
            <a:fld id="{712B78C0-3020-4A62-8BB6-53E6219B4317}" type="slidenum">
              <a:rPr lang="en-US" smtClean="0"/>
              <a:t>9</a:t>
            </a:fld>
            <a:endParaRPr lang="en-US"/>
          </a:p>
        </p:txBody>
      </p:sp>
    </p:spTree>
    <p:extLst>
      <p:ext uri="{BB962C8B-B14F-4D97-AF65-F5344CB8AC3E}">
        <p14:creationId xmlns:p14="http://schemas.microsoft.com/office/powerpoint/2010/main" val="17955451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F9CA243E-48ED-4522-BCD4-1E8A45931CAD}" type="datetime1">
              <a:rPr lang="en-US" smtClean="0"/>
              <a:t>5/4/2021</a:t>
            </a:fld>
            <a:endParaRPr lang="en-US"/>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r>
              <a:rPr lang="en-US"/>
              <a:t>
              </a:t>
            </a:r>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smtClean="0"/>
              <a:t>‹#›</a:t>
            </a:fld>
            <a:endParaRPr lang="en-US"/>
          </a:p>
        </p:txBody>
      </p:sp>
    </p:spTree>
    <p:extLst>
      <p:ext uri="{BB962C8B-B14F-4D97-AF65-F5344CB8AC3E}">
        <p14:creationId xmlns:p14="http://schemas.microsoft.com/office/powerpoint/2010/main" val="2878735902"/>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p>
          </p:txBody>
        </p:sp>
        <p:sp>
          <p:nvSpPr>
            <p:cNvPr id="9" name="Freeform 5"/>
            <p:cNvSpPr/>
            <p:nvPr/>
          </p:nvSpPr>
          <p:spPr bwMode="gray">
            <a:xfrm rot="10800000">
              <a:off x="459506" y="321130"/>
              <a:ext cx="11277600" cy="4533900"/>
            </a:xfrm>
            <a:custGeom>
              <a:avLst/>
              <a:gdLst/>
              <a:ahLst/>
              <a:cxnLst/>
              <a:rect l="0" t="0" r="r" b="b"/>
              <a:pathLst>
                <a:path w="7103"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txBody>
            <a:bodyPr/>
            <a:lstStyle/>
            <a:p>
              <a:endParaRPr/>
            </a:p>
          </p:txBody>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a:t>Click to edit Master title style</a:t>
            </a:r>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3161B6FC-6A88-441F-B529-9952FBB657B8}" type="datetime1">
              <a:rPr lang="en-US" smtClean="0"/>
              <a:t>5/4/2021</a:t>
            </a:fld>
            <a:endParaRPr lang="en-US"/>
          </a:p>
        </p:txBody>
      </p:sp>
      <p:sp>
        <p:nvSpPr>
          <p:cNvPr id="6" name="Footer Placeholder 5"/>
          <p:cNvSpPr>
            <a:spLocks noGrp="1"/>
          </p:cNvSpPr>
          <p:nvPr>
            <p:ph type="ftr" sz="quarter" idx="11"/>
          </p:nvPr>
        </p:nvSpPr>
        <p:spPr/>
        <p:txBody>
          <a:bodyPr/>
          <a:lstStyle/>
          <a:p>
            <a:r>
              <a:rPr lang="en-US"/>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7" name="Slide Number Placeholder 6"/>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3154897915"/>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p>
          </p:txBody>
        </p:sp>
        <p:sp>
          <p:nvSpPr>
            <p:cNvPr id="7" name="Freeform 5"/>
            <p:cNvSpPr/>
            <p:nvPr/>
          </p:nvSpPr>
          <p:spPr bwMode="gray">
            <a:xfrm>
              <a:off x="455612" y="2801319"/>
              <a:ext cx="11277600" cy="3602637"/>
            </a:xfrm>
            <a:custGeom>
              <a:avLst/>
              <a:gdLst/>
              <a:ahLst/>
              <a:cxnLst/>
              <a:rect l="l" t="t" r="r" b="b"/>
              <a:pathLst>
                <a:path w="10000" h="7945">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txBody>
            <a:bodyPr/>
            <a:lstStyle/>
            <a:p>
              <a:endParaRPr/>
            </a:p>
          </p:txBody>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2" name="Title 1"/>
          <p:cNvSpPr>
            <a:spLocks noGrp="1"/>
          </p:cNvSpPr>
          <p:nvPr>
            <p:ph type="title"/>
          </p:nvPr>
        </p:nvSpPr>
        <p:spPr>
          <a:xfrm>
            <a:off x="1154954" y="1063416"/>
            <a:ext cx="8825659" cy="1379755"/>
          </a:xfrm>
        </p:spPr>
        <p:txBody>
          <a:bodyPr/>
          <a:lstStyle>
            <a:lvl1pPr>
              <a:defRPr sz="4000"/>
            </a:lvl1pPr>
          </a:lstStyle>
          <a:p>
            <a:r>
              <a:rPr lang="en-US"/>
              <a:t>Click to edit Master title style</a:t>
            </a:r>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01F602FF-BD80-4BA5-873D-2EAF4D4CE589}" type="datetime1">
              <a:rPr lang="en-US" smtClean="0"/>
              <a:t>5/4/2021</a:t>
            </a:fld>
            <a:endParaRPr lang="en-US"/>
          </a:p>
        </p:txBody>
      </p:sp>
      <p:sp>
        <p:nvSpPr>
          <p:cNvPr id="5" name="Footer Placeholder 4"/>
          <p:cNvSpPr>
            <a:spLocks noGrp="1"/>
          </p:cNvSpPr>
          <p:nvPr>
            <p:ph type="ftr" sz="quarter" idx="11"/>
          </p:nvPr>
        </p:nvSpPr>
        <p:spPr/>
        <p:txBody>
          <a:bodyPr/>
          <a:lstStyle/>
          <a:p>
            <a:r>
              <a:rPr lang="en-US"/>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2675970644"/>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p>
          </p:txBody>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txBody>
            <a:bodyPr/>
            <a:lstStyle/>
            <a:p>
              <a:endParaRPr/>
            </a:p>
          </p:txBody>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a:t>Click to edit Master title style</a:t>
            </a:r>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A3ED5035-6AB5-421A-B299-BAC8D7BCA4E2}" type="datetime1">
              <a:rPr lang="en-US" smtClean="0"/>
              <a:t>5/4/2021</a:t>
            </a:fld>
            <a:endParaRPr lang="en-US"/>
          </a:p>
        </p:txBody>
      </p:sp>
      <p:sp>
        <p:nvSpPr>
          <p:cNvPr id="5" name="Footer Placeholder 4"/>
          <p:cNvSpPr>
            <a:spLocks noGrp="1"/>
          </p:cNvSpPr>
          <p:nvPr>
            <p:ph type="ftr" sz="quarter" idx="11"/>
          </p:nvPr>
        </p:nvSpPr>
        <p:spPr/>
        <p:txBody>
          <a:bodyPr/>
          <a:lstStyle/>
          <a:p>
            <a:r>
              <a:rPr lang="en-US"/>
              <a:t>
              </a:t>
            </a:r>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2047005186"/>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p>
          </p:txBody>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txBody>
            <a:bodyPr/>
            <a:lstStyle/>
            <a:p>
              <a:endParaRPr/>
            </a:p>
          </p:txBody>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8BBD6A6-0E88-43CC-B46E-8EB9E349A1CF}" type="datetime1">
              <a:rPr lang="en-US" smtClean="0"/>
              <a:t>5/4/2021</a:t>
            </a:fld>
            <a:endParaRPr lang="en-US"/>
          </a:p>
        </p:txBody>
      </p:sp>
      <p:sp>
        <p:nvSpPr>
          <p:cNvPr id="5" name="Footer Placeholder 4"/>
          <p:cNvSpPr>
            <a:spLocks noGrp="1"/>
          </p:cNvSpPr>
          <p:nvPr>
            <p:ph type="ftr" sz="quarter" idx="11"/>
          </p:nvPr>
        </p:nvSpPr>
        <p:spPr/>
        <p:txBody>
          <a:bodyPr/>
          <a:lstStyle/>
          <a:p>
            <a:r>
              <a:rPr lang="en-US"/>
              <a:t>
              </a:t>
            </a:r>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3852696156"/>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22" name="Straight Connector 21"/>
          <p:cNvCxnSpPr/>
          <p:nvPr/>
        </p:nvCxnSpPr>
        <p:spPr>
          <a:xfrm flipH="1">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FEE88625-D862-4C4B-BD2E-0ACE90C1071B}" type="datetime1">
              <a:rPr lang="en-US" smtClean="0"/>
              <a:t>5/4/2021</a:t>
            </a:fld>
            <a:endParaRPr lang="en-US"/>
          </a:p>
        </p:txBody>
      </p:sp>
      <p:sp>
        <p:nvSpPr>
          <p:cNvPr id="8" name="Footer Placeholder 7"/>
          <p:cNvSpPr>
            <a:spLocks noGrp="1"/>
          </p:cNvSpPr>
          <p:nvPr>
            <p:ph type="ftr" sz="quarter" idx="11"/>
          </p:nvPr>
        </p:nvSpPr>
        <p:spPr/>
        <p:txBody>
          <a:bodyPr/>
          <a:lstStyle/>
          <a:p>
            <a:r>
              <a:rPr lang="en-US"/>
              <a:t>
              </a:t>
            </a:r>
          </a:p>
        </p:txBody>
      </p:sp>
      <p:sp>
        <p:nvSpPr>
          <p:cNvPr id="9" name="Slide Number Placeholder 8"/>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3499708606"/>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flipH="1">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flipH="1">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534D2766-10DF-44BF-BBB5-72CD556555D9}" type="datetime1">
              <a:rPr lang="en-US" smtClean="0"/>
              <a:t>5/4/2021</a:t>
            </a:fld>
            <a:endParaRPr lang="en-US"/>
          </a:p>
        </p:txBody>
      </p:sp>
      <p:sp>
        <p:nvSpPr>
          <p:cNvPr id="8" name="Footer Placeholder 7"/>
          <p:cNvSpPr>
            <a:spLocks noGrp="1"/>
          </p:cNvSpPr>
          <p:nvPr>
            <p:ph type="ftr" sz="quarter" idx="11"/>
          </p:nvPr>
        </p:nvSpPr>
        <p:spPr/>
        <p:txBody>
          <a:bodyPr/>
          <a:lstStyle/>
          <a:p>
            <a:r>
              <a:rPr lang="en-US"/>
              <a:t>
              </a:t>
            </a:r>
          </a:p>
        </p:txBody>
      </p:sp>
      <p:sp>
        <p:nvSpPr>
          <p:cNvPr id="9" name="Slide Number Placeholder 8"/>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4226385321"/>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2187844-C5ED-45E6-B218-100506E2EC0B}" type="datetime1">
              <a:rPr lang="en-US" smtClean="0"/>
              <a:t>5/4/2021</a:t>
            </a:fld>
            <a:endParaRPr lang="en-US"/>
          </a:p>
        </p:txBody>
      </p:sp>
      <p:sp>
        <p:nvSpPr>
          <p:cNvPr id="5" name="Footer Placeholder 4"/>
          <p:cNvSpPr>
            <a:spLocks noGrp="1"/>
          </p:cNvSpPr>
          <p:nvPr>
            <p:ph type="ftr" sz="quarter" idx="11"/>
          </p:nvPr>
        </p:nvSpPr>
        <p:spPr/>
        <p:txBody>
          <a:bodyPr/>
          <a:lstStyle/>
          <a:p>
            <a:r>
              <a:rPr lang="en-US"/>
              <a:t>
              </a:t>
            </a:r>
          </a:p>
        </p:txBody>
      </p:sp>
      <p:sp>
        <p:nvSpPr>
          <p:cNvPr id="6" name="Slide Number Placeholder 5"/>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1049146464"/>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p>
          </p:txBody>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txBody>
            <a:bodyPr/>
            <a:lstStyle/>
            <a:p>
              <a:endParaRPr/>
            </a:p>
          </p:txBody>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a:t>Click to edit Master title style</a:t>
            </a:r>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F443C1F-BAB6-4805-8025-EA4F02F258FB}" type="datetime1">
              <a:rPr lang="en-US" smtClean="0"/>
              <a:t>5/4/2021</a:t>
            </a:fld>
            <a:endParaRPr lang="en-US"/>
          </a:p>
        </p:txBody>
      </p:sp>
      <p:sp>
        <p:nvSpPr>
          <p:cNvPr id="5" name="Footer Placeholder 4"/>
          <p:cNvSpPr>
            <a:spLocks noGrp="1"/>
          </p:cNvSpPr>
          <p:nvPr>
            <p:ph type="ftr" sz="quarter" idx="11"/>
          </p:nvPr>
        </p:nvSpPr>
        <p:spPr/>
        <p:txBody>
          <a:bodyPr/>
          <a:lstStyle/>
          <a:p>
            <a:r>
              <a:rPr lang="en-US"/>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463063065"/>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69A5DE-364D-4624-8CC9-0BBEDE162FE6}" type="datetime1">
              <a:rPr lang="en-US" smtClean="0"/>
              <a:t>5/4/2021</a:t>
            </a:fld>
            <a:endParaRPr lang="en-US"/>
          </a:p>
        </p:txBody>
      </p:sp>
      <p:sp>
        <p:nvSpPr>
          <p:cNvPr id="5" name="Footer Placeholder 4"/>
          <p:cNvSpPr>
            <a:spLocks noGrp="1"/>
          </p:cNvSpPr>
          <p:nvPr>
            <p:ph type="ftr" sz="quarter" idx="11"/>
          </p:nvPr>
        </p:nvSpPr>
        <p:spPr/>
        <p:txBody>
          <a:bodyPr/>
          <a:lstStyle/>
          <a:p>
            <a:r>
              <a:rPr lang="en-US"/>
              <a:t>
              </a:t>
            </a:r>
          </a:p>
        </p:txBody>
      </p:sp>
      <p:sp>
        <p:nvSpPr>
          <p:cNvPr id="6" name="Slide Number Placeholder 5"/>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2484089104"/>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p>
          </p:txBody>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txBody>
            <a:bodyPr/>
            <a:lstStyle/>
            <a:p>
              <a:endParaRPr/>
            </a:p>
          </p:txBody>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a:t>Click to edit Master title style</a:t>
            </a:r>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415E625-E89C-4561-A0AB-B52AFC247693}" type="datetime1">
              <a:rPr lang="en-US" smtClean="0"/>
              <a:t>5/4/2021</a:t>
            </a:fld>
            <a:endParaRPr lang="en-US"/>
          </a:p>
        </p:txBody>
      </p:sp>
      <p:sp>
        <p:nvSpPr>
          <p:cNvPr id="5" name="Footer Placeholder 4"/>
          <p:cNvSpPr>
            <a:spLocks noGrp="1"/>
          </p:cNvSpPr>
          <p:nvPr>
            <p:ph type="ftr" sz="quarter" idx="11"/>
          </p:nvPr>
        </p:nvSpPr>
        <p:spPr/>
        <p:txBody>
          <a:bodyPr/>
          <a:lstStyle/>
          <a:p>
            <a:r>
              <a:rPr lang="en-US"/>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1177089858"/>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0BA6193-0BE1-4296-9705-6CE0AEEF927B}" type="datetime1">
              <a:rPr lang="en-US" smtClean="0"/>
              <a:t>5/4/2021</a:t>
            </a:fld>
            <a:endParaRPr lang="en-US"/>
          </a:p>
        </p:txBody>
      </p:sp>
      <p:sp>
        <p:nvSpPr>
          <p:cNvPr id="6" name="Footer Placeholder 5"/>
          <p:cNvSpPr>
            <a:spLocks noGrp="1"/>
          </p:cNvSpPr>
          <p:nvPr>
            <p:ph type="ftr" sz="quarter" idx="11"/>
          </p:nvPr>
        </p:nvSpPr>
        <p:spPr/>
        <p:txBody>
          <a:bodyPr/>
          <a:lstStyle/>
          <a:p>
            <a:r>
              <a:rPr lang="en-US"/>
              <a:t>
              </a:t>
            </a:r>
          </a:p>
        </p:txBody>
      </p:sp>
      <p:sp>
        <p:nvSpPr>
          <p:cNvPr id="7" name="Slide Number Placeholder 6"/>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965655310"/>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9822C89E-B455-4712-BD92-9B785A4FF93E}" type="datetime1">
              <a:rPr lang="en-US" smtClean="0"/>
              <a:t>5/4/2021</a:t>
            </a:fld>
            <a:endParaRPr lang="en-US"/>
          </a:p>
        </p:txBody>
      </p:sp>
      <p:sp>
        <p:nvSpPr>
          <p:cNvPr id="8" name="Footer Placeholder 7"/>
          <p:cNvSpPr>
            <a:spLocks noGrp="1"/>
          </p:cNvSpPr>
          <p:nvPr>
            <p:ph type="ftr" sz="quarter" idx="11"/>
          </p:nvPr>
        </p:nvSpPr>
        <p:spPr/>
        <p:txBody>
          <a:bodyPr/>
          <a:lstStyle/>
          <a:p>
            <a:r>
              <a:rPr lang="en-US"/>
              <a:t>
              </a:t>
            </a:r>
          </a:p>
        </p:txBody>
      </p:sp>
      <p:sp>
        <p:nvSpPr>
          <p:cNvPr id="9" name="Slide Number Placeholder 8"/>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640646113"/>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D3473C8-8C52-430B-88D6-A59A36E66BE4}" type="datetime1">
              <a:rPr lang="en-US" smtClean="0"/>
              <a:t>5/4/2021</a:t>
            </a:fld>
            <a:endParaRPr lang="en-US"/>
          </a:p>
        </p:txBody>
      </p:sp>
      <p:sp>
        <p:nvSpPr>
          <p:cNvPr id="4" name="Footer Placeholder 3"/>
          <p:cNvSpPr>
            <a:spLocks noGrp="1"/>
          </p:cNvSpPr>
          <p:nvPr>
            <p:ph type="ftr" sz="quarter" idx="11"/>
          </p:nvPr>
        </p:nvSpPr>
        <p:spPr/>
        <p:txBody>
          <a:bodyPr/>
          <a:lstStyle/>
          <a:p>
            <a:r>
              <a:rPr lang="en-US"/>
              <a:t>
              </a:t>
            </a:r>
          </a:p>
        </p:txBody>
      </p:sp>
      <p:sp>
        <p:nvSpPr>
          <p:cNvPr id="5" name="Slide Number Placeholder 4"/>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3258159958"/>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F88FE6-E6A2-431F-9B26-37DED4DAB798}" type="datetime1">
              <a:rPr lang="en-US" smtClean="0"/>
              <a:t>5/4/2021</a:t>
            </a:fld>
            <a:endParaRPr lang="en-US"/>
          </a:p>
        </p:txBody>
      </p:sp>
      <p:sp>
        <p:nvSpPr>
          <p:cNvPr id="3" name="Footer Placeholder 2"/>
          <p:cNvSpPr>
            <a:spLocks noGrp="1"/>
          </p:cNvSpPr>
          <p:nvPr>
            <p:ph type="ftr" sz="quarter" idx="11"/>
          </p:nvPr>
        </p:nvSpPr>
        <p:spPr/>
        <p:txBody>
          <a:bodyPr/>
          <a:lstStyle/>
          <a:p>
            <a:r>
              <a:rPr lang="en-US"/>
              <a:t>
              </a:t>
            </a:r>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4" name="Slide Number Placeholder 3"/>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3089621041"/>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p>
          </p:txBody>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txBody>
            <a:bodyPr/>
            <a:lstStyle/>
            <a:p>
              <a:endParaRPr/>
            </a:p>
          </p:txBody>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a:t>Click to edit Master title style</a:t>
            </a:r>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EDDAC56-18AE-4DAC-80C5-DED352E83751}" type="datetime1">
              <a:rPr lang="en-US" smtClean="0"/>
              <a:t>5/4/2021</a:t>
            </a:fld>
            <a:endParaRPr lang="en-US"/>
          </a:p>
        </p:txBody>
      </p:sp>
      <p:sp>
        <p:nvSpPr>
          <p:cNvPr id="6" name="Footer Placeholder 5"/>
          <p:cNvSpPr>
            <a:spLocks noGrp="1"/>
          </p:cNvSpPr>
          <p:nvPr>
            <p:ph type="ftr" sz="quarter" idx="11"/>
          </p:nvPr>
        </p:nvSpPr>
        <p:spPr/>
        <p:txBody>
          <a:bodyPr/>
          <a:lstStyle/>
          <a:p>
            <a:r>
              <a:rPr lang="en-US"/>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7" name="Slide Number Placeholder 6"/>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3143784537"/>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txBody>
            <a:bodyPr/>
            <a:lstStyle/>
            <a:p>
              <a:endParaRPr/>
            </a:p>
          </p:txBody>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p>
          </p:txBody>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a:t>Click to edit Master title style</a:t>
            </a:r>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84EC2382-08B2-4094-805F-11701A546E31}" type="datetime1">
              <a:rPr lang="en-US" smtClean="0"/>
              <a:t>5/4/2021</a:t>
            </a:fld>
            <a:endParaRPr lang="en-US"/>
          </a:p>
        </p:txBody>
      </p:sp>
      <p:sp>
        <p:nvSpPr>
          <p:cNvPr id="6" name="Footer Placeholder 5"/>
          <p:cNvSpPr>
            <a:spLocks noGrp="1"/>
          </p:cNvSpPr>
          <p:nvPr>
            <p:ph type="ftr" sz="quarter" idx="11"/>
          </p:nvPr>
        </p:nvSpPr>
        <p:spPr/>
        <p:txBody>
          <a:bodyPr/>
          <a:lstStyle/>
          <a:p>
            <a:r>
              <a:rPr lang="en-US"/>
              <a:t>
              </a:t>
            </a:r>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7" name="Slide Number Placeholder 6"/>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337333171"/>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p>
          </p:txBody>
        </p:sp>
        <p:sp>
          <p:nvSpPr>
            <p:cNvPr id="20" name="Freeform 5"/>
            <p:cNvSpPr/>
            <p:nvPr/>
          </p:nvSpPr>
          <p:spPr bwMode="gray">
            <a:xfrm>
              <a:off x="459506" y="1866405"/>
              <a:ext cx="11277600" cy="4533900"/>
            </a:xfrm>
            <a:custGeom>
              <a:avLst/>
              <a:gdLst/>
              <a:ahLst/>
              <a:cxnLst/>
              <a:rect l="0" t="0" r="r" b="b"/>
              <a:pathLst>
                <a:path w="7103"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txBody>
            <a:bodyPr/>
            <a:lstStyle/>
            <a:p>
              <a:endParaRPr/>
            </a:p>
          </p:txBody>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a:t>Click to edit Master title style</a:t>
            </a:r>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D4DAF2F0-3E05-4C94-8783-29CF2CCA92E5}" type="datetime1">
              <a:rPr lang="en-US" smtClean="0"/>
              <a:t>5/4/2021</a:t>
            </a:fld>
            <a:endParaRPr lang="en-US"/>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r>
              <a:rPr lang="en-US"/>
              <a:t>
              </a:t>
            </a:r>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D57F1E4F-1CFF-5643-939E-217C01CDF565}" type="slidenum">
              <a:rPr lang="en-US" smtClean="0"/>
              <a:t>‹#›</a:t>
            </a:fld>
            <a:endParaRPr lang="en-US"/>
          </a:p>
        </p:txBody>
      </p:sp>
    </p:spTree>
    <p:extLst>
      <p:ext uri="{BB962C8B-B14F-4D97-AF65-F5344CB8AC3E}">
        <p14:creationId xmlns:p14="http://schemas.microsoft.com/office/powerpoint/2010/main" val="358107818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Lst>
  <p:transition/>
  <p:hf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ct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ct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ct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2.png"/><Relationship Id="rId7"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 Id="rId9" Type="http://schemas.openxmlformats.org/officeDocument/2006/relationships/image" Target="../media/image18.jpeg"/></Relationships>
</file>

<file path=ppt/slides/_rels/slide13.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19.png"/><Relationship Id="rId7" Type="http://schemas.openxmlformats.org/officeDocument/2006/relationships/image" Target="../media/image22.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1.jpeg"/><Relationship Id="rId11" Type="http://schemas.openxmlformats.org/officeDocument/2006/relationships/image" Target="../media/image26.emf"/><Relationship Id="rId5" Type="http://schemas.openxmlformats.org/officeDocument/2006/relationships/image" Target="../media/image13.png"/><Relationship Id="rId10" Type="http://schemas.openxmlformats.org/officeDocument/2006/relationships/image" Target="../media/image25.png"/><Relationship Id="rId4" Type="http://schemas.openxmlformats.org/officeDocument/2006/relationships/image" Target="../media/image20.png"/><Relationship Id="rId9"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image" Target="../media/image29.jpeg"/><Relationship Id="rId7" Type="http://schemas.openxmlformats.org/officeDocument/2006/relationships/image" Target="../media/image33.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jpeg"/><Relationship Id="rId4" Type="http://schemas.openxmlformats.org/officeDocument/2006/relationships/image" Target="../media/image30.png"/><Relationship Id="rId9" Type="http://schemas.openxmlformats.org/officeDocument/2006/relationships/image" Target="../media/image35.jpe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4" y="2099733"/>
            <a:ext cx="9998467" cy="2677648"/>
          </a:xfrm>
        </p:spPr>
        <p:txBody>
          <a:bodyPr/>
          <a:lstStyle/>
          <a:p>
            <a:r>
              <a:rPr lang="fr-FR" sz="5400" b="1" i="0" strike="noStrike" cap="none" spc="0" baseline="0">
                <a:solidFill>
                  <a:srgbClr val="EBEBEB"/>
                </a:solidFill>
                <a:effectLst/>
                <a:latin typeface="Century Gothic"/>
                <a:ea typeface="Century Gothic"/>
                <a:cs typeface="Century Gothic"/>
              </a:rPr>
              <a:t>Mener l’évaluation des risques d’un voyageur malade - Partie I</a:t>
            </a:r>
            <a:endParaRPr lang="en-US" b="1"/>
          </a:p>
        </p:txBody>
      </p:sp>
      <p:sp>
        <p:nvSpPr>
          <p:cNvPr id="3" name="Subtitle 2"/>
          <p:cNvSpPr>
            <a:spLocks noGrp="1"/>
          </p:cNvSpPr>
          <p:nvPr>
            <p:ph type="subTitle" idx="1"/>
          </p:nvPr>
        </p:nvSpPr>
        <p:spPr>
          <a:xfrm>
            <a:off x="1154954" y="4777381"/>
            <a:ext cx="8825658" cy="1612131"/>
          </a:xfrm>
        </p:spPr>
        <p:txBody>
          <a:bodyPr>
            <a:normAutofit/>
          </a:bodyPr>
          <a:lstStyle/>
          <a:p>
            <a:r>
              <a:rPr lang="fr-FR" sz="1800" b="0" i="0" strike="noStrike" cap="all" spc="0" baseline="0">
                <a:solidFill>
                  <a:srgbClr val="ACD433"/>
                </a:solidFill>
                <a:effectLst/>
                <a:latin typeface="Century Gothic"/>
                <a:ea typeface="Century Gothic"/>
                <a:cs typeface="Century Gothic"/>
              </a:rPr>
              <a:t>[</a:t>
            </a:r>
            <a:r>
              <a:rPr lang="fr-FR" sz="1800" b="0" i="0" strike="noStrike" cap="all" spc="0" baseline="0">
                <a:solidFill>
                  <a:srgbClr val="FF0000"/>
                </a:solidFill>
                <a:effectLst/>
                <a:latin typeface="Century Gothic"/>
                <a:ea typeface="Century Gothic"/>
                <a:cs typeface="Century Gothic"/>
              </a:rPr>
              <a:t>Date</a:t>
            </a:r>
            <a:r>
              <a:rPr lang="fr-FR" sz="1800" b="0" i="0" strike="noStrike" cap="all" spc="0" baseline="0">
                <a:solidFill>
                  <a:srgbClr val="ACD433"/>
                </a:solidFill>
                <a:effectLst/>
                <a:latin typeface="Century Gothic"/>
                <a:ea typeface="Century Gothic"/>
                <a:cs typeface="Century Gothic"/>
              </a:rPr>
              <a:t>]</a:t>
            </a:r>
          </a:p>
          <a:p>
            <a:endParaRPr lang="en-US"/>
          </a:p>
        </p:txBody>
      </p:sp>
    </p:spTree>
    <p:extLst>
      <p:ext uri="{BB962C8B-B14F-4D97-AF65-F5344CB8AC3E}">
        <p14:creationId xmlns:p14="http://schemas.microsoft.com/office/powerpoint/2010/main" val="319378990"/>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79624" y="795897"/>
            <a:ext cx="8761413" cy="706964"/>
          </a:xfrm>
        </p:spPr>
        <p:txBody>
          <a:bodyPr/>
          <a:lstStyle/>
          <a:p>
            <a:r>
              <a:rPr lang="fr-FR" sz="3600" b="0" i="0" strike="noStrike" cap="none" spc="0" baseline="0">
                <a:solidFill>
                  <a:srgbClr val="EBEBEB"/>
                </a:solidFill>
                <a:effectLst/>
                <a:latin typeface="Century Gothic"/>
                <a:ea typeface="Century Gothic"/>
                <a:cs typeface="Century Gothic"/>
              </a:rPr>
              <a:t>Matériel pour l’évaluation des risques d’une personne malade</a:t>
            </a:r>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967282" y="1839913"/>
            <a:ext cx="6069806" cy="4046537"/>
          </a:xfrm>
        </p:spPr>
      </p:pic>
      <p:sp>
        <p:nvSpPr>
          <p:cNvPr id="4" name="Slide Number Placeholder 3"/>
          <p:cNvSpPr>
            <a:spLocks noGrp="1"/>
          </p:cNvSpPr>
          <p:nvPr>
            <p:ph type="sldNum" sz="quarter" idx="12"/>
          </p:nvPr>
        </p:nvSpPr>
        <p:spPr/>
        <p:txBody>
          <a:bodyPr/>
          <a:lstStyle/>
          <a:p>
            <a:fld id="{D57F1E4F-1CFF-5643-939E-217C01CDF565}" type="slidenum">
              <a:rPr lang="en-US" smtClean="0"/>
              <a:t>10</a:t>
            </a:fld>
            <a:endParaRPr lang="en-US"/>
          </a:p>
        </p:txBody>
      </p:sp>
      <p:grpSp>
        <p:nvGrpSpPr>
          <p:cNvPr id="62" name="Group 61"/>
          <p:cNvGrpSpPr/>
          <p:nvPr/>
        </p:nvGrpSpPr>
        <p:grpSpPr>
          <a:xfrm>
            <a:off x="7520883" y="2185680"/>
            <a:ext cx="4483052" cy="740604"/>
            <a:chOff x="7520883" y="2185680"/>
            <a:chExt cx="4483052" cy="740604"/>
          </a:xfrm>
        </p:grpSpPr>
        <p:cxnSp>
          <p:nvCxnSpPr>
            <p:cNvPr id="11" name="Straight Arrow Connector 10"/>
            <p:cNvCxnSpPr/>
            <p:nvPr/>
          </p:nvCxnSpPr>
          <p:spPr>
            <a:xfrm flipH="1">
              <a:off x="7520883" y="2514090"/>
              <a:ext cx="1608617" cy="412194"/>
            </a:xfrm>
            <a:prstGeom prst="straightConnector1">
              <a:avLst/>
            </a:prstGeom>
            <a:ln w="57150">
              <a:tailEnd type="triangle"/>
            </a:ln>
          </p:spPr>
          <p:style>
            <a:lnRef idx="1">
              <a:schemeClr val="accent3"/>
            </a:lnRef>
            <a:fillRef idx="0">
              <a:schemeClr val="accent3"/>
            </a:fillRef>
            <a:effectRef idx="0">
              <a:schemeClr val="accent3"/>
            </a:effectRef>
            <a:fontRef idx="minor">
              <a:schemeClr val="tx1"/>
            </a:fontRef>
          </p:style>
        </p:cxnSp>
        <p:sp>
          <p:nvSpPr>
            <p:cNvPr id="13" name="TextBox 12"/>
            <p:cNvSpPr txBox="1"/>
            <p:nvPr/>
          </p:nvSpPr>
          <p:spPr>
            <a:xfrm>
              <a:off x="9120241" y="2185680"/>
              <a:ext cx="2886577" cy="640720"/>
            </a:xfrm>
            <a:prstGeom prst="rect">
              <a:avLst/>
            </a:prstGeom>
            <a:noFill/>
          </p:spPr>
          <p:txBody>
            <a:bodyPr wrap="square" rtlCol="0">
              <a:spAutoFit/>
            </a:bodyPr>
            <a:lstStyle/>
            <a:p>
              <a:r>
                <a:rPr lang="fr-FR" sz="1800" b="0" i="0" strike="noStrike" cap="none" spc="0" baseline="0">
                  <a:solidFill>
                    <a:srgbClr val="000000"/>
                  </a:solidFill>
                  <a:effectLst/>
                  <a:latin typeface="Century Gothic"/>
                  <a:ea typeface="Century Gothic"/>
                  <a:cs typeface="Century Gothic"/>
                </a:rPr>
                <a:t>Formulaires d’évaluation des risques</a:t>
              </a:r>
            </a:p>
          </p:txBody>
        </p:sp>
      </p:grpSp>
      <p:grpSp>
        <p:nvGrpSpPr>
          <p:cNvPr id="64" name="Group 63"/>
          <p:cNvGrpSpPr/>
          <p:nvPr/>
        </p:nvGrpSpPr>
        <p:grpSpPr>
          <a:xfrm>
            <a:off x="8508807" y="3374595"/>
            <a:ext cx="3607936" cy="646331"/>
            <a:chOff x="8448189" y="3361811"/>
            <a:chExt cx="3607936" cy="646331"/>
          </a:xfrm>
        </p:grpSpPr>
        <p:sp>
          <p:nvSpPr>
            <p:cNvPr id="17" name="TextBox 16"/>
            <p:cNvSpPr txBox="1"/>
            <p:nvPr/>
          </p:nvSpPr>
          <p:spPr>
            <a:xfrm>
              <a:off x="10042820" y="3361812"/>
              <a:ext cx="2015317" cy="915314"/>
            </a:xfrm>
            <a:prstGeom prst="rect">
              <a:avLst/>
            </a:prstGeom>
            <a:noFill/>
          </p:spPr>
          <p:txBody>
            <a:bodyPr wrap="square" rtlCol="0">
              <a:spAutoFit/>
            </a:bodyPr>
            <a:lstStyle/>
            <a:p>
              <a:r>
                <a:rPr lang="fr-FR" sz="1800" b="0" i="0" strike="noStrike" cap="none" spc="0" baseline="0">
                  <a:solidFill>
                    <a:srgbClr val="000000"/>
                  </a:solidFill>
                  <a:effectLst/>
                  <a:latin typeface="Century Gothic"/>
                  <a:ea typeface="Century Gothic"/>
                  <a:cs typeface="Century Gothic"/>
                </a:rPr>
                <a:t>Téléphone, téléavertisseur ou talkie-walkie</a:t>
              </a:r>
            </a:p>
          </p:txBody>
        </p:sp>
        <p:cxnSp>
          <p:nvCxnSpPr>
            <p:cNvPr id="24" name="Straight Arrow Connector 23"/>
            <p:cNvCxnSpPr/>
            <p:nvPr/>
          </p:nvCxnSpPr>
          <p:spPr>
            <a:xfrm flipH="1" flipV="1">
              <a:off x="8448189" y="3548857"/>
              <a:ext cx="1594632" cy="253122"/>
            </a:xfrm>
            <a:prstGeom prst="straightConnector1">
              <a:avLst/>
            </a:prstGeom>
            <a:ln w="5715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grpSp>
      <p:grpSp>
        <p:nvGrpSpPr>
          <p:cNvPr id="72" name="Group 71"/>
          <p:cNvGrpSpPr/>
          <p:nvPr/>
        </p:nvGrpSpPr>
        <p:grpSpPr>
          <a:xfrm>
            <a:off x="431994" y="5397639"/>
            <a:ext cx="3231706" cy="1120854"/>
            <a:chOff x="431994" y="5397639"/>
            <a:chExt cx="3231706" cy="1120854"/>
          </a:xfrm>
        </p:grpSpPr>
        <p:cxnSp>
          <p:nvCxnSpPr>
            <p:cNvPr id="28" name="Straight Arrow Connector 27"/>
            <p:cNvCxnSpPr/>
            <p:nvPr/>
          </p:nvCxnSpPr>
          <p:spPr>
            <a:xfrm flipV="1">
              <a:off x="1857375" y="5397639"/>
              <a:ext cx="1806325" cy="488811"/>
            </a:xfrm>
            <a:prstGeom prst="straightConnector1">
              <a:avLst/>
            </a:prstGeom>
            <a:ln w="5715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431994" y="5872162"/>
              <a:ext cx="1842842" cy="640720"/>
            </a:xfrm>
            <a:prstGeom prst="rect">
              <a:avLst/>
            </a:prstGeom>
            <a:noFill/>
          </p:spPr>
          <p:txBody>
            <a:bodyPr wrap="square" rtlCol="0">
              <a:spAutoFit/>
            </a:bodyPr>
            <a:lstStyle/>
            <a:p>
              <a:r>
                <a:rPr lang="fr-FR" sz="1800" b="0" i="0" strike="noStrike" cap="none" spc="0" baseline="0">
                  <a:solidFill>
                    <a:srgbClr val="000000"/>
                  </a:solidFill>
                  <a:effectLst/>
                  <a:latin typeface="Century Gothic"/>
                  <a:ea typeface="Century Gothic"/>
                  <a:cs typeface="Century Gothic"/>
                </a:rPr>
                <a:t>Thermomètre sans contact</a:t>
              </a:r>
            </a:p>
          </p:txBody>
        </p:sp>
      </p:grpSp>
      <p:grpSp>
        <p:nvGrpSpPr>
          <p:cNvPr id="71" name="Group 70"/>
          <p:cNvGrpSpPr/>
          <p:nvPr/>
        </p:nvGrpSpPr>
        <p:grpSpPr>
          <a:xfrm>
            <a:off x="155545" y="4614148"/>
            <a:ext cx="5102254" cy="923330"/>
            <a:chOff x="155545" y="4614148"/>
            <a:chExt cx="5102254" cy="923330"/>
          </a:xfrm>
        </p:grpSpPr>
        <p:sp>
          <p:nvSpPr>
            <p:cNvPr id="21" name="TextBox 20"/>
            <p:cNvSpPr txBox="1"/>
            <p:nvPr/>
          </p:nvSpPr>
          <p:spPr>
            <a:xfrm>
              <a:off x="155545" y="4614148"/>
              <a:ext cx="2467059" cy="1189909"/>
            </a:xfrm>
            <a:prstGeom prst="rect">
              <a:avLst/>
            </a:prstGeom>
            <a:noFill/>
          </p:spPr>
          <p:txBody>
            <a:bodyPr wrap="square" rtlCol="0">
              <a:spAutoFit/>
            </a:bodyPr>
            <a:lstStyle/>
            <a:p>
              <a:r>
                <a:rPr lang="fr-FR" sz="1800" b="0" i="0" strike="noStrike" cap="none" spc="0" baseline="0">
                  <a:solidFill>
                    <a:srgbClr val="000000"/>
                  </a:solidFill>
                  <a:effectLst/>
                  <a:latin typeface="Century Gothic"/>
                  <a:ea typeface="Century Gothic"/>
                  <a:cs typeface="Century Gothic"/>
                </a:rPr>
                <a:t>Masque chirurgical et respiratoire N95 (si essai d’ajustement effectué)</a:t>
              </a:r>
            </a:p>
          </p:txBody>
        </p:sp>
        <p:cxnSp>
          <p:nvCxnSpPr>
            <p:cNvPr id="31" name="Straight Arrow Connector 30"/>
            <p:cNvCxnSpPr/>
            <p:nvPr/>
          </p:nvCxnSpPr>
          <p:spPr>
            <a:xfrm flipV="1">
              <a:off x="2563854" y="4687194"/>
              <a:ext cx="2693945" cy="178301"/>
            </a:xfrm>
            <a:prstGeom prst="straightConnector1">
              <a:avLst/>
            </a:prstGeom>
            <a:ln w="5715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grpSp>
      <p:grpSp>
        <p:nvGrpSpPr>
          <p:cNvPr id="74" name="Group 73"/>
          <p:cNvGrpSpPr/>
          <p:nvPr/>
        </p:nvGrpSpPr>
        <p:grpSpPr>
          <a:xfrm>
            <a:off x="6284615" y="5294479"/>
            <a:ext cx="6057773" cy="1472974"/>
            <a:chOff x="6284615" y="5294479"/>
            <a:chExt cx="6057773" cy="1472974"/>
          </a:xfrm>
        </p:grpSpPr>
        <p:sp>
          <p:nvSpPr>
            <p:cNvPr id="25" name="TextBox 24"/>
            <p:cNvSpPr txBox="1"/>
            <p:nvPr/>
          </p:nvSpPr>
          <p:spPr>
            <a:xfrm>
              <a:off x="9877793" y="6121122"/>
              <a:ext cx="2467059" cy="640720"/>
            </a:xfrm>
            <a:prstGeom prst="rect">
              <a:avLst/>
            </a:prstGeom>
            <a:noFill/>
          </p:spPr>
          <p:txBody>
            <a:bodyPr wrap="square" rtlCol="0">
              <a:spAutoFit/>
            </a:bodyPr>
            <a:lstStyle/>
            <a:p>
              <a:r>
                <a:rPr lang="fr-FR" sz="1800" b="0" i="0" strike="noStrike" cap="none" spc="0" baseline="0">
                  <a:solidFill>
                    <a:srgbClr val="000000"/>
                  </a:solidFill>
                  <a:effectLst/>
                  <a:latin typeface="Century Gothic"/>
                  <a:ea typeface="Century Gothic"/>
                  <a:cs typeface="Century Gothic"/>
                </a:rPr>
                <a:t>Cartes de visites/de contact</a:t>
              </a:r>
            </a:p>
          </p:txBody>
        </p:sp>
        <p:cxnSp>
          <p:nvCxnSpPr>
            <p:cNvPr id="38" name="Straight Arrow Connector 37"/>
            <p:cNvCxnSpPr/>
            <p:nvPr/>
          </p:nvCxnSpPr>
          <p:spPr>
            <a:xfrm flipH="1" flipV="1">
              <a:off x="6284615" y="5294479"/>
              <a:ext cx="3522757" cy="1078257"/>
            </a:xfrm>
            <a:prstGeom prst="straightConnector1">
              <a:avLst/>
            </a:prstGeom>
            <a:ln w="5715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grpSp>
      <p:grpSp>
        <p:nvGrpSpPr>
          <p:cNvPr id="75" name="Group 74"/>
          <p:cNvGrpSpPr/>
          <p:nvPr/>
        </p:nvGrpSpPr>
        <p:grpSpPr>
          <a:xfrm>
            <a:off x="7784209" y="4865495"/>
            <a:ext cx="4460134" cy="923330"/>
            <a:chOff x="7784209" y="4865495"/>
            <a:chExt cx="4460134" cy="923330"/>
          </a:xfrm>
        </p:grpSpPr>
        <p:cxnSp>
          <p:nvCxnSpPr>
            <p:cNvPr id="19" name="Straight Arrow Connector 18"/>
            <p:cNvCxnSpPr/>
            <p:nvPr/>
          </p:nvCxnSpPr>
          <p:spPr>
            <a:xfrm flipH="1" flipV="1">
              <a:off x="7784209" y="5294478"/>
              <a:ext cx="1915712" cy="47750"/>
            </a:xfrm>
            <a:prstGeom prst="straightConnector1">
              <a:avLst/>
            </a:prstGeom>
            <a:ln w="5715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9779749" y="4865495"/>
              <a:ext cx="2467059" cy="1189909"/>
            </a:xfrm>
            <a:prstGeom prst="rect">
              <a:avLst/>
            </a:prstGeom>
            <a:noFill/>
          </p:spPr>
          <p:txBody>
            <a:bodyPr wrap="square" rtlCol="0">
              <a:spAutoFit/>
            </a:bodyPr>
            <a:lstStyle/>
            <a:p>
              <a:r>
                <a:rPr lang="fr-FR" sz="1800" b="0" i="0" strike="noStrike" cap="none" spc="0" baseline="0">
                  <a:solidFill>
                    <a:srgbClr val="000000"/>
                  </a:solidFill>
                  <a:effectLst/>
                  <a:latin typeface="Century Gothic"/>
                  <a:ea typeface="Century Gothic"/>
                  <a:cs typeface="Century Gothic"/>
                </a:rPr>
                <a:t>Protection faciale/oculaire (masque facial/lunettes)</a:t>
              </a:r>
            </a:p>
          </p:txBody>
        </p:sp>
      </p:grpSp>
      <p:grpSp>
        <p:nvGrpSpPr>
          <p:cNvPr id="65" name="Group 64"/>
          <p:cNvGrpSpPr/>
          <p:nvPr/>
        </p:nvGrpSpPr>
        <p:grpSpPr>
          <a:xfrm>
            <a:off x="8531623" y="4216186"/>
            <a:ext cx="3540025" cy="454195"/>
            <a:chOff x="8291216" y="4179508"/>
            <a:chExt cx="3540025" cy="454195"/>
          </a:xfrm>
        </p:grpSpPr>
        <p:cxnSp>
          <p:nvCxnSpPr>
            <p:cNvPr id="15" name="Straight Arrow Connector 14"/>
            <p:cNvCxnSpPr/>
            <p:nvPr/>
          </p:nvCxnSpPr>
          <p:spPr>
            <a:xfrm flipH="1" flipV="1">
              <a:off x="8291216" y="4179508"/>
              <a:ext cx="940592" cy="100013"/>
            </a:xfrm>
            <a:prstGeom prst="straightConnector1">
              <a:avLst/>
            </a:prstGeom>
            <a:ln w="5715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9366647" y="4264371"/>
              <a:ext cx="2467059" cy="366126"/>
            </a:xfrm>
            <a:prstGeom prst="rect">
              <a:avLst/>
            </a:prstGeom>
            <a:noFill/>
          </p:spPr>
          <p:txBody>
            <a:bodyPr wrap="square" rtlCol="0">
              <a:spAutoFit/>
            </a:bodyPr>
            <a:lstStyle/>
            <a:p>
              <a:r>
                <a:rPr lang="fr-FR" sz="1800" b="0" i="0" strike="noStrike" cap="none" spc="0" baseline="0">
                  <a:solidFill>
                    <a:srgbClr val="000000"/>
                  </a:solidFill>
                  <a:effectLst/>
                  <a:latin typeface="Century Gothic"/>
                  <a:ea typeface="Century Gothic"/>
                  <a:cs typeface="Century Gothic"/>
                </a:rPr>
                <a:t>Crayons et stylos</a:t>
              </a:r>
            </a:p>
          </p:txBody>
        </p:sp>
      </p:grpSp>
      <p:grpSp>
        <p:nvGrpSpPr>
          <p:cNvPr id="70" name="Group 69"/>
          <p:cNvGrpSpPr/>
          <p:nvPr/>
        </p:nvGrpSpPr>
        <p:grpSpPr>
          <a:xfrm>
            <a:off x="1154953" y="3548857"/>
            <a:ext cx="3102722" cy="851995"/>
            <a:chOff x="1154953" y="3548857"/>
            <a:chExt cx="3102722" cy="851995"/>
          </a:xfrm>
        </p:grpSpPr>
        <p:cxnSp>
          <p:nvCxnSpPr>
            <p:cNvPr id="44" name="Straight Arrow Connector 43"/>
            <p:cNvCxnSpPr/>
            <p:nvPr/>
          </p:nvCxnSpPr>
          <p:spPr>
            <a:xfrm flipV="1">
              <a:off x="2652869" y="3548857"/>
              <a:ext cx="1604806" cy="680657"/>
            </a:xfrm>
            <a:prstGeom prst="straightConnector1">
              <a:avLst/>
            </a:prstGeom>
            <a:ln w="5715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1154953" y="4031519"/>
              <a:ext cx="2467059" cy="366126"/>
            </a:xfrm>
            <a:prstGeom prst="rect">
              <a:avLst/>
            </a:prstGeom>
            <a:noFill/>
          </p:spPr>
          <p:txBody>
            <a:bodyPr wrap="square" rtlCol="0">
              <a:spAutoFit/>
            </a:bodyPr>
            <a:lstStyle/>
            <a:p>
              <a:r>
                <a:rPr lang="fr-FR" sz="1800" b="0" i="0" strike="noStrike" cap="none" spc="0" baseline="0">
                  <a:solidFill>
                    <a:srgbClr val="000000"/>
                  </a:solidFill>
                  <a:effectLst/>
                  <a:latin typeface="Century Gothic"/>
                  <a:ea typeface="Century Gothic"/>
                  <a:cs typeface="Century Gothic"/>
                </a:rPr>
                <a:t>Gants</a:t>
              </a:r>
            </a:p>
          </p:txBody>
        </p:sp>
      </p:grpSp>
      <p:grpSp>
        <p:nvGrpSpPr>
          <p:cNvPr id="68" name="Group 67"/>
          <p:cNvGrpSpPr/>
          <p:nvPr/>
        </p:nvGrpSpPr>
        <p:grpSpPr>
          <a:xfrm>
            <a:off x="840877" y="2121199"/>
            <a:ext cx="2746461" cy="646331"/>
            <a:chOff x="998790" y="2146369"/>
            <a:chExt cx="2746461" cy="646331"/>
          </a:xfrm>
        </p:grpSpPr>
        <p:cxnSp>
          <p:nvCxnSpPr>
            <p:cNvPr id="7" name="Straight Arrow Connector 6"/>
            <p:cNvCxnSpPr/>
            <p:nvPr/>
          </p:nvCxnSpPr>
          <p:spPr>
            <a:xfrm>
              <a:off x="2997114" y="2382046"/>
              <a:ext cx="748137" cy="237595"/>
            </a:xfrm>
            <a:prstGeom prst="straightConnector1">
              <a:avLst/>
            </a:prstGeom>
            <a:ln w="381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998790" y="2146369"/>
              <a:ext cx="2353369" cy="646331"/>
            </a:xfrm>
            <a:prstGeom prst="rect">
              <a:avLst/>
            </a:prstGeom>
            <a:noFill/>
          </p:spPr>
          <p:txBody>
            <a:bodyPr wrap="square" rtlCol="0">
              <a:spAutoFit/>
            </a:bodyPr>
            <a:lstStyle/>
            <a:p>
              <a:r>
                <a:rPr lang="fr-FR" sz="1800" b="0" i="0" strike="noStrike" cap="none" spc="0" baseline="0" dirty="0">
                  <a:solidFill>
                    <a:srgbClr val="000000"/>
                  </a:solidFill>
                  <a:effectLst/>
                  <a:latin typeface="Century Gothic"/>
                  <a:ea typeface="Century Gothic"/>
                  <a:cs typeface="Century Gothic"/>
                </a:rPr>
                <a:t>« Sac d’intervention »</a:t>
              </a:r>
            </a:p>
          </p:txBody>
        </p:sp>
      </p:grpSp>
      <p:grpSp>
        <p:nvGrpSpPr>
          <p:cNvPr id="73" name="Group 72"/>
          <p:cNvGrpSpPr/>
          <p:nvPr/>
        </p:nvGrpSpPr>
        <p:grpSpPr>
          <a:xfrm>
            <a:off x="332564" y="2570173"/>
            <a:ext cx="5253098" cy="899044"/>
            <a:chOff x="332564" y="2570173"/>
            <a:chExt cx="5253098" cy="899044"/>
          </a:xfrm>
        </p:grpSpPr>
        <p:cxnSp>
          <p:nvCxnSpPr>
            <p:cNvPr id="50" name="Straight Arrow Connector 49"/>
            <p:cNvCxnSpPr/>
            <p:nvPr/>
          </p:nvCxnSpPr>
          <p:spPr>
            <a:xfrm flipV="1">
              <a:off x="2098431" y="2570173"/>
              <a:ext cx="3487231" cy="738970"/>
            </a:xfrm>
            <a:prstGeom prst="straightConnector1">
              <a:avLst/>
            </a:prstGeom>
            <a:ln w="5715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332564" y="3099885"/>
              <a:ext cx="2467059" cy="366126"/>
            </a:xfrm>
            <a:prstGeom prst="rect">
              <a:avLst/>
            </a:prstGeom>
            <a:noFill/>
          </p:spPr>
          <p:txBody>
            <a:bodyPr wrap="square" rtlCol="0">
              <a:spAutoFit/>
            </a:bodyPr>
            <a:lstStyle/>
            <a:p>
              <a:r>
                <a:rPr lang="fr-FR" sz="1800" b="0" i="0" strike="noStrike" cap="none" spc="0" baseline="0">
                  <a:solidFill>
                    <a:srgbClr val="000000"/>
                  </a:solidFill>
                  <a:effectLst/>
                  <a:latin typeface="Century Gothic"/>
                  <a:ea typeface="Century Gothic"/>
                  <a:cs typeface="Century Gothic"/>
                </a:rPr>
                <a:t>Combinaison / tablier</a:t>
              </a:r>
            </a:p>
          </p:txBody>
        </p:sp>
      </p:grpSp>
      <p:sp>
        <p:nvSpPr>
          <p:cNvPr id="54" name="TextBox 53"/>
          <p:cNvSpPr txBox="1"/>
          <p:nvPr/>
        </p:nvSpPr>
        <p:spPr>
          <a:xfrm>
            <a:off x="4747165" y="5959496"/>
            <a:ext cx="2588623" cy="640720"/>
          </a:xfrm>
          <a:prstGeom prst="rect">
            <a:avLst/>
          </a:prstGeom>
          <a:noFill/>
        </p:spPr>
        <p:txBody>
          <a:bodyPr wrap="square" rtlCol="0">
            <a:spAutoFit/>
          </a:bodyPr>
          <a:lstStyle/>
          <a:p>
            <a:r>
              <a:rPr lang="fr-FR" sz="1200" b="0" i="1" strike="noStrike" cap="none" spc="0" baseline="0">
                <a:solidFill>
                  <a:srgbClr val="000000"/>
                </a:solidFill>
                <a:effectLst/>
                <a:latin typeface="Century Gothic"/>
                <a:ea typeface="Century Gothic"/>
                <a:cs typeface="Century Gothic"/>
              </a:rPr>
              <a:t>Sources photographiques : CDC DGMQ</a:t>
            </a:r>
            <a:r>
              <a:rPr lang="fr-FR" sz="1200" b="0" i="0" strike="noStrike" cap="none" spc="0" baseline="0">
                <a:solidFill>
                  <a:srgbClr val="000000"/>
                </a:solidFill>
                <a:effectLst/>
                <a:latin typeface="Century Gothic"/>
                <a:ea typeface="Century Gothic"/>
                <a:cs typeface="Century Gothic"/>
              </a:rPr>
              <a:t> (Service Migration mondiale et quarantaine, CDC)</a:t>
            </a:r>
          </a:p>
        </p:txBody>
      </p:sp>
      <p:grpSp>
        <p:nvGrpSpPr>
          <p:cNvPr id="63" name="Group 62"/>
          <p:cNvGrpSpPr/>
          <p:nvPr/>
        </p:nvGrpSpPr>
        <p:grpSpPr>
          <a:xfrm>
            <a:off x="6994573" y="2810673"/>
            <a:ext cx="5411058" cy="533503"/>
            <a:chOff x="7036595" y="2810673"/>
            <a:chExt cx="5411058" cy="533503"/>
          </a:xfrm>
        </p:grpSpPr>
        <p:cxnSp>
          <p:nvCxnSpPr>
            <p:cNvPr id="57" name="Straight Arrow Connector 56"/>
            <p:cNvCxnSpPr/>
            <p:nvPr/>
          </p:nvCxnSpPr>
          <p:spPr>
            <a:xfrm flipH="1">
              <a:off x="7036595" y="3020848"/>
              <a:ext cx="2930125" cy="323328"/>
            </a:xfrm>
            <a:prstGeom prst="straightConnector1">
              <a:avLst/>
            </a:prstGeom>
            <a:ln w="5715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9983058" y="2810673"/>
              <a:ext cx="2467059" cy="640720"/>
            </a:xfrm>
            <a:prstGeom prst="rect">
              <a:avLst/>
            </a:prstGeom>
            <a:noFill/>
          </p:spPr>
          <p:txBody>
            <a:bodyPr wrap="square" rtlCol="0">
              <a:spAutoFit/>
            </a:bodyPr>
            <a:lstStyle/>
            <a:p>
              <a:r>
                <a:rPr lang="fr-FR" sz="1800" b="0" i="0" strike="noStrike" cap="none" spc="0" baseline="0">
                  <a:solidFill>
                    <a:srgbClr val="000000"/>
                  </a:solidFill>
                  <a:effectLst/>
                  <a:latin typeface="Century Gothic"/>
                  <a:ea typeface="Century Gothic"/>
                  <a:cs typeface="Century Gothic"/>
                </a:rPr>
                <a:t>Gel désinfectant pour les mains</a:t>
              </a:r>
            </a:p>
          </p:txBody>
        </p:sp>
      </p:grpSp>
    </p:spTree>
    <p:extLst>
      <p:ext uri="{BB962C8B-B14F-4D97-AF65-F5344CB8AC3E}">
        <p14:creationId xmlns:p14="http://schemas.microsoft.com/office/powerpoint/2010/main" val="401829146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6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6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6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70"/>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nodeType="clickEffect">
                                  <p:stCondLst>
                                    <p:cond delay="0"/>
                                  </p:stCondLst>
                                  <p:childTnLst>
                                    <p:set>
                                      <p:cBhvr>
                                        <p:cTn id="22" dur="1" fill="hold">
                                          <p:stCondLst>
                                            <p:cond delay="0"/>
                                          </p:stCondLst>
                                        </p:cTn>
                                        <p:tgtEl>
                                          <p:spTgt spid="73"/>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nodeType="clickEffect">
                                  <p:stCondLst>
                                    <p:cond delay="0"/>
                                  </p:stCondLst>
                                  <p:childTnLst>
                                    <p:set>
                                      <p:cBhvr>
                                        <p:cTn id="26" dur="1" fill="hold">
                                          <p:stCondLst>
                                            <p:cond delay="0"/>
                                          </p:stCondLst>
                                        </p:cTn>
                                        <p:tgtEl>
                                          <p:spTgt spid="71"/>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nodeType="clickEffect">
                                  <p:stCondLst>
                                    <p:cond delay="0"/>
                                  </p:stCondLst>
                                  <p:childTnLst>
                                    <p:set>
                                      <p:cBhvr>
                                        <p:cTn id="30" dur="1" fill="hold">
                                          <p:stCondLst>
                                            <p:cond delay="0"/>
                                          </p:stCondLst>
                                        </p:cTn>
                                        <p:tgtEl>
                                          <p:spTgt spid="75"/>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nodeType="clickEffect">
                                  <p:stCondLst>
                                    <p:cond delay="0"/>
                                  </p:stCondLst>
                                  <p:childTnLst>
                                    <p:set>
                                      <p:cBhvr>
                                        <p:cTn id="34" dur="1" fill="hold">
                                          <p:stCondLst>
                                            <p:cond delay="0"/>
                                          </p:stCondLst>
                                        </p:cTn>
                                        <p:tgtEl>
                                          <p:spTgt spid="63"/>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1" presetClass="entr" presetSubtype="0" fill="hold" nodeType="clickEffect">
                                  <p:stCondLst>
                                    <p:cond delay="0"/>
                                  </p:stCondLst>
                                  <p:childTnLst>
                                    <p:set>
                                      <p:cBhvr>
                                        <p:cTn id="38" dur="1" fill="hold">
                                          <p:stCondLst>
                                            <p:cond delay="0"/>
                                          </p:stCondLst>
                                        </p:cTn>
                                        <p:tgtEl>
                                          <p:spTgt spid="72"/>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afterGroup">
                            <p:stCondLst>
                              <p:cond delay="0"/>
                            </p:stCondLst>
                            <p:childTnLst>
                              <p:par>
                                <p:cTn id="41" presetID="1" presetClass="entr" presetSubtype="0" fill="hold" nodeType="clickEffect">
                                  <p:stCondLst>
                                    <p:cond delay="0"/>
                                  </p:stCondLst>
                                  <p:childTnLst>
                                    <p:set>
                                      <p:cBhvr>
                                        <p:cTn id="42" dur="1" fill="hold">
                                          <p:stCondLst>
                                            <p:cond delay="0"/>
                                          </p:stCondLst>
                                        </p:cTn>
                                        <p:tgtEl>
                                          <p:spTgt spid="64"/>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afterGroup">
                            <p:stCondLst>
                              <p:cond delay="0"/>
                            </p:stCondLst>
                            <p:childTnLst>
                              <p:par>
                                <p:cTn id="45" presetID="1" presetClass="entr" presetSubtype="0" fill="hold" nodeType="clickEffect">
                                  <p:stCondLst>
                                    <p:cond delay="0"/>
                                  </p:stCondLst>
                                  <p:childTnLst>
                                    <p:set>
                                      <p:cBhvr>
                                        <p:cTn id="46" dur="1" fill="hold">
                                          <p:stCondLst>
                                            <p:cond delay="0"/>
                                          </p:stCondLst>
                                        </p:cTn>
                                        <p:tgtEl>
                                          <p:spTgt spid="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600" b="0" i="0" strike="noStrike" cap="none" spc="0" baseline="0">
                <a:solidFill>
                  <a:srgbClr val="EBEBEB"/>
                </a:solidFill>
                <a:effectLst/>
                <a:latin typeface="Century Gothic"/>
                <a:ea typeface="Century Gothic"/>
                <a:cs typeface="Century Gothic"/>
              </a:rPr>
              <a:t>EPI pour les évaluations des risques : Révision</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174095145"/>
              </p:ext>
            </p:extLst>
          </p:nvPr>
        </p:nvGraphicFramePr>
        <p:xfrm>
          <a:off x="1443711" y="3046106"/>
          <a:ext cx="8761414" cy="2103120"/>
        </p:xfrm>
        <a:graphic>
          <a:graphicData uri="http://schemas.openxmlformats.org/drawingml/2006/table">
            <a:tbl>
              <a:tblPr firstRow="1" bandRow="1">
                <a:tableStyleId>{5C22544A-7EE6-4342-B048-85BDC9FD1C3A}</a:tableStyleId>
              </a:tblPr>
              <a:tblGrid>
                <a:gridCol w="4380707">
                  <a:extLst>
                    <a:ext uri="{9D8B030D-6E8A-4147-A177-3AD203B41FA5}">
                      <a16:colId xmlns:a16="http://schemas.microsoft.com/office/drawing/2014/main" val="4256990928"/>
                    </a:ext>
                  </a:extLst>
                </a:gridCol>
                <a:gridCol w="4380707">
                  <a:extLst>
                    <a:ext uri="{9D8B030D-6E8A-4147-A177-3AD203B41FA5}">
                      <a16:colId xmlns:a16="http://schemas.microsoft.com/office/drawing/2014/main" val="717888277"/>
                    </a:ext>
                  </a:extLst>
                </a:gridCol>
              </a:tblGrid>
              <a:tr h="247182">
                <a:tc>
                  <a:txBody>
                    <a:bodyPr/>
                    <a:lstStyle/>
                    <a:p>
                      <a:r>
                        <a:rPr lang="fr-FR" sz="1800" b="1" i="0" strike="noStrike" cap="none" spc="0" baseline="0">
                          <a:solidFill>
                            <a:srgbClr val="000000"/>
                          </a:solidFill>
                          <a:effectLst/>
                          <a:latin typeface="Century Gothic"/>
                          <a:ea typeface="Century Gothic"/>
                          <a:cs typeface="Century Gothic"/>
                        </a:rPr>
                        <a:t>Évaluation principale</a:t>
                      </a:r>
                    </a:p>
                  </a:txBody>
                  <a:tcPr/>
                </a:tc>
                <a:tc>
                  <a:txBody>
                    <a:bodyPr/>
                    <a:lstStyle/>
                    <a:p>
                      <a:r>
                        <a:rPr lang="fr-FR" sz="1800" b="1" i="0" strike="noStrike" cap="none" spc="0" baseline="0">
                          <a:solidFill>
                            <a:srgbClr val="000000"/>
                          </a:solidFill>
                          <a:effectLst/>
                          <a:latin typeface="Century Gothic"/>
                          <a:ea typeface="Century Gothic"/>
                          <a:cs typeface="Century Gothic"/>
                        </a:rPr>
                        <a:t>Évaluation secondaire</a:t>
                      </a:r>
                    </a:p>
                  </a:txBody>
                  <a:tcPr/>
                </a:tc>
                <a:extLst>
                  <a:ext uri="{0D108BD9-81ED-4DB2-BD59-A6C34878D82A}">
                    <a16:rowId xmlns:a16="http://schemas.microsoft.com/office/drawing/2014/main" val="1075151079"/>
                  </a:ext>
                </a:extLst>
              </a:tr>
              <a:tr h="370840">
                <a:tc>
                  <a:txBody>
                    <a:bodyPr/>
                    <a:lstStyle/>
                    <a:p>
                      <a:pPr marL="285750" indent="-285750">
                        <a:buFont typeface="Arial" panose="020B0604020202020204" pitchFamily="34" charset="0"/>
                        <a:buChar char="•"/>
                      </a:pPr>
                      <a:r>
                        <a:rPr lang="fr-FR" sz="1800" b="0" i="0" strike="noStrike" cap="none" spc="0" baseline="0">
                          <a:solidFill>
                            <a:srgbClr val="000000"/>
                          </a:solidFill>
                          <a:effectLst/>
                          <a:latin typeface="Century Gothic"/>
                          <a:ea typeface="Century Gothic"/>
                          <a:cs typeface="Century Gothic"/>
                        </a:rPr>
                        <a:t>Gants</a:t>
                      </a:r>
                    </a:p>
                    <a:p>
                      <a:pPr marL="285750" indent="-285750">
                        <a:buFont typeface="Arial" panose="020B0604020202020204" pitchFamily="34" charset="0"/>
                        <a:buChar char="•"/>
                      </a:pPr>
                      <a:r>
                        <a:rPr lang="fr-FR" sz="1800" b="0" i="0" strike="noStrike" cap="none" spc="0" baseline="0">
                          <a:solidFill>
                            <a:srgbClr val="000000"/>
                          </a:solidFill>
                          <a:effectLst/>
                          <a:latin typeface="Century Gothic"/>
                          <a:ea typeface="Century Gothic"/>
                          <a:cs typeface="Century Gothic"/>
                        </a:rPr>
                        <a:t>Masque chirurgical et/ou respiratoire N95*</a:t>
                      </a:r>
                      <a:endParaRPr lang="en-US">
                        <a:latin typeface="+mj-lt"/>
                      </a:endParaRPr>
                    </a:p>
                    <a:p>
                      <a:pPr marL="285750" indent="-285750">
                        <a:buFont typeface="Arial" panose="020B0604020202020204" pitchFamily="34" charset="0"/>
                        <a:buChar char="•"/>
                      </a:pPr>
                      <a:endParaRPr lang="en-US">
                        <a:latin typeface="+mj-lt"/>
                      </a:endParaRPr>
                    </a:p>
                  </a:txBody>
                  <a:tcPr/>
                </a:tc>
                <a:tc>
                  <a:txBody>
                    <a:bodyPr/>
                    <a:lstStyle/>
                    <a:p>
                      <a:pPr marL="285750" indent="-285750">
                        <a:buFont typeface="Arial" panose="020B0604020202020204" pitchFamily="34" charset="0"/>
                        <a:buChar char="•"/>
                      </a:pPr>
                      <a:r>
                        <a:rPr lang="fr-FR" sz="1800" b="0" i="0" strike="noStrike" cap="none" spc="0" baseline="0">
                          <a:solidFill>
                            <a:srgbClr val="000000"/>
                          </a:solidFill>
                          <a:effectLst/>
                          <a:latin typeface="Century Gothic"/>
                          <a:ea typeface="Century Gothic"/>
                          <a:cs typeface="Century Gothic"/>
                        </a:rPr>
                        <a:t>Gants</a:t>
                      </a:r>
                    </a:p>
                    <a:p>
                      <a:pPr marL="285750" indent="-285750">
                        <a:buFont typeface="Arial" panose="020B0604020202020204" pitchFamily="34" charset="0"/>
                        <a:buChar char="•"/>
                      </a:pPr>
                      <a:r>
                        <a:rPr lang="fr-FR" sz="1800" b="0" i="0" strike="noStrike" cap="none" spc="0" baseline="0">
                          <a:solidFill>
                            <a:srgbClr val="000000"/>
                          </a:solidFill>
                          <a:effectLst/>
                          <a:latin typeface="Century Gothic"/>
                          <a:ea typeface="Century Gothic"/>
                          <a:cs typeface="Century Gothic"/>
                        </a:rPr>
                        <a:t>Masque chirurgical et/ou respiratoire N95*</a:t>
                      </a:r>
                    </a:p>
                    <a:p>
                      <a:pPr marL="285750" indent="-285750">
                        <a:buFont typeface="Arial" panose="020B0604020202020204" pitchFamily="34" charset="0"/>
                        <a:buChar char="•"/>
                      </a:pPr>
                      <a:r>
                        <a:rPr lang="fr-FR" sz="1800" b="0" i="0" strike="noStrike" cap="none" spc="0" baseline="0">
                          <a:solidFill>
                            <a:srgbClr val="000000"/>
                          </a:solidFill>
                          <a:effectLst/>
                          <a:latin typeface="Century Gothic"/>
                          <a:ea typeface="Century Gothic"/>
                          <a:cs typeface="Century Gothic"/>
                        </a:rPr>
                        <a:t>Écran facial ou lunettes†</a:t>
                      </a:r>
                    </a:p>
                    <a:p>
                      <a:pPr marL="285750" indent="-285750">
                        <a:buFont typeface="Arial" panose="020B0604020202020204" pitchFamily="34" charset="0"/>
                        <a:buChar char="•"/>
                      </a:pPr>
                      <a:r>
                        <a:rPr lang="fr-FR" sz="1800" b="0" i="0" strike="noStrike" cap="none" spc="0" baseline="0">
                          <a:solidFill>
                            <a:srgbClr val="000000"/>
                          </a:solidFill>
                          <a:effectLst/>
                          <a:latin typeface="Century Gothic"/>
                          <a:ea typeface="Century Gothic"/>
                          <a:cs typeface="Century Gothic"/>
                        </a:rPr>
                        <a:t>Combinaison</a:t>
                      </a:r>
                    </a:p>
                    <a:p>
                      <a:pPr marL="285750" indent="-285750">
                        <a:buFont typeface="Arial" panose="020B0604020202020204" pitchFamily="34" charset="0"/>
                        <a:buChar char="•"/>
                      </a:pPr>
                      <a:r>
                        <a:rPr lang="fr-FR" sz="1800" b="0" i="0" strike="noStrike" cap="none" spc="0" baseline="0">
                          <a:solidFill>
                            <a:srgbClr val="000000"/>
                          </a:solidFill>
                          <a:effectLst/>
                          <a:latin typeface="Century Gothic"/>
                          <a:ea typeface="Century Gothic"/>
                          <a:cs typeface="Century Gothic"/>
                        </a:rPr>
                        <a:t>Surbottes/surchaussures‡</a:t>
                      </a:r>
                      <a:endParaRPr lang="en-US">
                        <a:latin typeface="+mj-lt"/>
                      </a:endParaRPr>
                    </a:p>
                  </a:txBody>
                  <a:tcPr/>
                </a:tc>
                <a:extLst>
                  <a:ext uri="{0D108BD9-81ED-4DB2-BD59-A6C34878D82A}">
                    <a16:rowId xmlns:a16="http://schemas.microsoft.com/office/drawing/2014/main" val="1469444468"/>
                  </a:ext>
                </a:extLst>
              </a:tr>
            </a:tbl>
          </a:graphicData>
        </a:graphic>
      </p:graphicFrame>
      <p:sp>
        <p:nvSpPr>
          <p:cNvPr id="4" name="Slide Number Placeholder 3"/>
          <p:cNvSpPr>
            <a:spLocks noGrp="1"/>
          </p:cNvSpPr>
          <p:nvPr>
            <p:ph type="sldNum" sz="quarter" idx="12"/>
          </p:nvPr>
        </p:nvSpPr>
        <p:spPr/>
        <p:txBody>
          <a:bodyPr/>
          <a:lstStyle/>
          <a:p>
            <a:fld id="{D57F1E4F-1CFF-5643-939E-217C01CDF565}" type="slidenum">
              <a:rPr lang="en-US" smtClean="0"/>
              <a:t>11</a:t>
            </a:fld>
            <a:endParaRPr lang="en-US"/>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a:off x="9916366" y="1327149"/>
            <a:ext cx="1505277" cy="106244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TextBox 6"/>
          <p:cNvSpPr txBox="1"/>
          <p:nvPr/>
        </p:nvSpPr>
        <p:spPr>
          <a:xfrm>
            <a:off x="256594" y="6029982"/>
            <a:ext cx="12284562" cy="732252"/>
          </a:xfrm>
          <a:prstGeom prst="rect">
            <a:avLst/>
          </a:prstGeom>
          <a:noFill/>
        </p:spPr>
        <p:txBody>
          <a:bodyPr wrap="square" rtlCol="0">
            <a:spAutoFit/>
          </a:bodyPr>
          <a:lstStyle/>
          <a:p>
            <a:r>
              <a:rPr lang="fr-FR" sz="1400" b="0" i="0" strike="noStrike" cap="none" spc="0" baseline="0">
                <a:solidFill>
                  <a:srgbClr val="000000"/>
                </a:solidFill>
                <a:effectLst/>
                <a:latin typeface="Century Gothic"/>
                <a:ea typeface="Century Gothic"/>
                <a:cs typeface="Century Gothic"/>
              </a:rPr>
              <a:t>*Si disponible à ce moment et si vous suspectez une affection respiratoire</a:t>
            </a:r>
          </a:p>
          <a:p>
            <a:r>
              <a:rPr lang="fr-FR" sz="1400" b="0" i="0" strike="noStrike" cap="none" spc="0" baseline="0">
                <a:solidFill>
                  <a:srgbClr val="000000"/>
                </a:solidFill>
                <a:effectLst/>
                <a:latin typeface="Century Gothic"/>
                <a:ea typeface="Century Gothic"/>
                <a:cs typeface="Century Gothic"/>
              </a:rPr>
              <a:t> †Si les fluides corporels constituent une préoccupation</a:t>
            </a:r>
          </a:p>
          <a:p>
            <a:r>
              <a:rPr lang="fr-FR" sz="1400" b="0" i="0" strike="noStrike" cap="none" spc="0" baseline="0">
                <a:solidFill>
                  <a:srgbClr val="000000"/>
                </a:solidFill>
                <a:effectLst/>
                <a:latin typeface="Century Gothic"/>
                <a:ea typeface="Century Gothic"/>
                <a:cs typeface="Century Gothic"/>
              </a:rPr>
              <a:t>‡ Si disponible</a:t>
            </a:r>
            <a:endParaRPr lang="en-US" sz="1400">
              <a:latin typeface="+mj-lt"/>
            </a:endParaRPr>
          </a:p>
        </p:txBody>
      </p:sp>
    </p:spTree>
    <p:extLst>
      <p:ext uri="{BB962C8B-B14F-4D97-AF65-F5344CB8AC3E}">
        <p14:creationId xmlns:p14="http://schemas.microsoft.com/office/powerpoint/2010/main" val="1560695423"/>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600" b="0" i="0" strike="noStrike" cap="none" spc="0" baseline="0">
                <a:solidFill>
                  <a:srgbClr val="EBEBEB"/>
                </a:solidFill>
                <a:effectLst/>
                <a:latin typeface="Century Gothic"/>
                <a:ea typeface="Century Gothic"/>
                <a:cs typeface="Century Gothic"/>
              </a:rPr>
              <a:t>Questions à poser pendant l’évaluation du </a:t>
            </a:r>
            <a:r>
              <a:rPr lang="fr-FR" sz="3600" b="0" i="0" strike="noStrike" cap="none" spc="0" baseline="0">
                <a:solidFill>
                  <a:srgbClr val="FFFFFF"/>
                </a:solidFill>
                <a:effectLst/>
                <a:latin typeface="Century Gothic"/>
                <a:ea typeface="Century Gothic"/>
                <a:cs typeface="Century Gothic"/>
              </a:rPr>
              <a:t>voyageur</a:t>
            </a:r>
            <a:r>
              <a:rPr lang="fr-FR" sz="3600" b="0" i="0" strike="noStrike" cap="none" spc="0" baseline="0">
                <a:solidFill>
                  <a:srgbClr val="EBEBEB"/>
                </a:solidFill>
                <a:effectLst/>
                <a:latin typeface="Century Gothic"/>
                <a:ea typeface="Century Gothic"/>
                <a:cs typeface="Century Gothic"/>
              </a:rPr>
              <a:t> malade</a:t>
            </a:r>
          </a:p>
        </p:txBody>
      </p:sp>
      <p:sp>
        <p:nvSpPr>
          <p:cNvPr id="4" name="Slide Number Placeholder 3"/>
          <p:cNvSpPr>
            <a:spLocks noGrp="1"/>
          </p:cNvSpPr>
          <p:nvPr>
            <p:ph type="sldNum" sz="quarter" idx="12"/>
          </p:nvPr>
        </p:nvSpPr>
        <p:spPr/>
        <p:txBody>
          <a:bodyPr/>
          <a:lstStyle/>
          <a:p>
            <a:fld id="{D57F1E4F-1CFF-5643-939E-217C01CDF565}" type="slidenum">
              <a:rPr lang="en-US" smtClean="0"/>
              <a:t>12</a:t>
            </a:fld>
            <a:endParaRPr lang="en-US"/>
          </a:p>
        </p:txBody>
      </p:sp>
      <p:grpSp>
        <p:nvGrpSpPr>
          <p:cNvPr id="22" name="Group 21"/>
          <p:cNvGrpSpPr/>
          <p:nvPr/>
        </p:nvGrpSpPr>
        <p:grpSpPr>
          <a:xfrm>
            <a:off x="8263641" y="2318207"/>
            <a:ext cx="3829049" cy="2243541"/>
            <a:chOff x="-363770" y="2281764"/>
            <a:chExt cx="3829049" cy="2243541"/>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2029" y="2804984"/>
              <a:ext cx="1710903" cy="1720321"/>
            </a:xfrm>
            <a:prstGeom prst="rect">
              <a:avLst/>
            </a:prstGeom>
          </p:spPr>
        </p:pic>
        <p:sp>
          <p:nvSpPr>
            <p:cNvPr id="12" name="TextBox 11"/>
            <p:cNvSpPr txBox="1"/>
            <p:nvPr/>
          </p:nvSpPr>
          <p:spPr>
            <a:xfrm>
              <a:off x="-365685" y="2281764"/>
              <a:ext cx="3832878" cy="518678"/>
            </a:xfrm>
            <a:prstGeom prst="rect">
              <a:avLst/>
            </a:prstGeom>
            <a:noFill/>
          </p:spPr>
          <p:txBody>
            <a:bodyPr wrap="square" rtlCol="0">
              <a:spAutoFit/>
            </a:bodyPr>
            <a:lstStyle/>
            <a:p>
              <a:pPr algn="ctr"/>
              <a:r>
                <a:rPr lang="fr-FR" sz="1400" b="0" i="0" strike="noStrike" cap="none" spc="0" baseline="0">
                  <a:solidFill>
                    <a:srgbClr val="000000"/>
                  </a:solidFill>
                  <a:effectLst/>
                  <a:latin typeface="Century Gothic"/>
                  <a:ea typeface="Century Gothic"/>
                  <a:cs typeface="Century Gothic"/>
                </a:rPr>
                <a:t>Antécédents médicaux (y compris vaccins et médicaments actuels)</a:t>
              </a:r>
            </a:p>
          </p:txBody>
        </p:sp>
      </p:grpSp>
      <p:grpSp>
        <p:nvGrpSpPr>
          <p:cNvPr id="21" name="Group 20"/>
          <p:cNvGrpSpPr/>
          <p:nvPr/>
        </p:nvGrpSpPr>
        <p:grpSpPr>
          <a:xfrm>
            <a:off x="8366577" y="4610711"/>
            <a:ext cx="4121110" cy="1990931"/>
            <a:chOff x="487201" y="4568245"/>
            <a:chExt cx="4121110" cy="1990931"/>
          </a:xfrm>
        </p:grpSpPr>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84983" y="5049636"/>
              <a:ext cx="1542120" cy="1509540"/>
            </a:xfrm>
            <a:prstGeom prst="rect">
              <a:avLst/>
            </a:prstGeom>
          </p:spPr>
        </p:pic>
        <p:sp>
          <p:nvSpPr>
            <p:cNvPr id="13" name="TextBox 12"/>
            <p:cNvSpPr txBox="1"/>
            <p:nvPr/>
          </p:nvSpPr>
          <p:spPr>
            <a:xfrm>
              <a:off x="487201" y="4568245"/>
              <a:ext cx="4121110" cy="518678"/>
            </a:xfrm>
            <a:prstGeom prst="rect">
              <a:avLst/>
            </a:prstGeom>
            <a:noFill/>
          </p:spPr>
          <p:txBody>
            <a:bodyPr wrap="square" rtlCol="0">
              <a:spAutoFit/>
            </a:bodyPr>
            <a:lstStyle/>
            <a:p>
              <a:pPr algn="ctr"/>
              <a:r>
                <a:rPr lang="fr-FR" sz="1400" b="0" i="0" strike="noStrike" cap="none" spc="0" baseline="0" dirty="0">
                  <a:solidFill>
                    <a:srgbClr val="000000"/>
                  </a:solidFill>
                  <a:effectLst/>
                  <a:latin typeface="Century Gothic"/>
                  <a:ea typeface="Century Gothic"/>
                  <a:cs typeface="Century Gothic"/>
                </a:rPr>
                <a:t>Antécédents d’exposition (personnes malades ou animaux)</a:t>
              </a:r>
            </a:p>
          </p:txBody>
        </p:sp>
      </p:grpSp>
      <p:grpSp>
        <p:nvGrpSpPr>
          <p:cNvPr id="20" name="Group 19"/>
          <p:cNvGrpSpPr/>
          <p:nvPr/>
        </p:nvGrpSpPr>
        <p:grpSpPr>
          <a:xfrm>
            <a:off x="5423970" y="2406140"/>
            <a:ext cx="2839671" cy="1881390"/>
            <a:chOff x="7218839" y="4589291"/>
            <a:chExt cx="2839671" cy="1881390"/>
          </a:xfrm>
        </p:grpSpPr>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18839" y="4589291"/>
              <a:ext cx="2697527" cy="1372661"/>
            </a:xfrm>
            <a:prstGeom prst="rect">
              <a:avLst/>
            </a:prstGeom>
          </p:spPr>
        </p:pic>
        <p:sp>
          <p:nvSpPr>
            <p:cNvPr id="14" name="TextBox 13"/>
            <p:cNvSpPr txBox="1"/>
            <p:nvPr/>
          </p:nvSpPr>
          <p:spPr>
            <a:xfrm>
              <a:off x="7388712" y="6162904"/>
              <a:ext cx="2671131" cy="518678"/>
            </a:xfrm>
            <a:prstGeom prst="rect">
              <a:avLst/>
            </a:prstGeom>
            <a:noFill/>
          </p:spPr>
          <p:txBody>
            <a:bodyPr wrap="square" rtlCol="0">
              <a:spAutoFit/>
            </a:bodyPr>
            <a:lstStyle/>
            <a:p>
              <a:pPr algn="ctr"/>
              <a:r>
                <a:rPr lang="fr-FR" sz="1400" b="0" i="0" strike="noStrike" cap="none" spc="0" baseline="0" dirty="0">
                  <a:solidFill>
                    <a:srgbClr val="000000"/>
                  </a:solidFill>
                  <a:effectLst/>
                  <a:latin typeface="Century Gothic"/>
                  <a:ea typeface="Century Gothic"/>
                  <a:cs typeface="Century Gothic"/>
                </a:rPr>
                <a:t>Historique des voyages </a:t>
              </a:r>
              <a:br>
                <a:rPr lang="fr-FR" sz="1400" b="0" i="0" strike="noStrike" cap="none" spc="0" baseline="0" dirty="0">
                  <a:solidFill>
                    <a:srgbClr val="000000"/>
                  </a:solidFill>
                  <a:effectLst/>
                  <a:latin typeface="Century Gothic"/>
                  <a:ea typeface="Century Gothic"/>
                  <a:cs typeface="Century Gothic"/>
                </a:rPr>
              </a:br>
              <a:r>
                <a:rPr lang="fr-FR" sz="1400" b="0" i="0" strike="noStrike" cap="none" spc="0" baseline="0" dirty="0">
                  <a:solidFill>
                    <a:srgbClr val="000000"/>
                  </a:solidFill>
                  <a:effectLst/>
                  <a:latin typeface="Century Gothic"/>
                  <a:ea typeface="Century Gothic"/>
                  <a:cs typeface="Century Gothic"/>
                </a:rPr>
                <a:t>(~ 3 dernières semaines)</a:t>
              </a:r>
            </a:p>
          </p:txBody>
        </p:sp>
      </p:grpSp>
      <p:grpSp>
        <p:nvGrpSpPr>
          <p:cNvPr id="18" name="Group 17"/>
          <p:cNvGrpSpPr/>
          <p:nvPr/>
        </p:nvGrpSpPr>
        <p:grpSpPr>
          <a:xfrm>
            <a:off x="5455429" y="4488482"/>
            <a:ext cx="3240039" cy="2052747"/>
            <a:chOff x="4229100" y="2383153"/>
            <a:chExt cx="3240039" cy="2052747"/>
          </a:xfrm>
        </p:grpSpPr>
        <p:pic>
          <p:nvPicPr>
            <p:cNvPr id="15" name="Picture 14"/>
            <p:cNvPicPr>
              <a:picLocks noChangeAspect="1"/>
            </p:cNvPicPr>
            <p:nvPr/>
          </p:nvPicPr>
          <p:blipFill>
            <a:blip r:embed="rId6" cstate="print">
              <a:extLst>
                <a:ext uri="{28A0092B-C50C-407E-A947-70E740481C1C}">
                  <a14:useLocalDpi xmlns:a14="http://schemas.microsoft.com/office/drawing/2010/main" val="0"/>
                </a:ext>
              </a:extLst>
            </a:blip>
            <a:srcRect r="678"/>
            <a:stretch>
              <a:fillRect/>
            </a:stretch>
          </p:blipFill>
          <p:spPr>
            <a:xfrm>
              <a:off x="4514560" y="2383153"/>
              <a:ext cx="2820897" cy="1505853"/>
            </a:xfrm>
            <a:prstGeom prst="rect">
              <a:avLst/>
            </a:prstGeom>
          </p:spPr>
        </p:pic>
        <p:sp>
          <p:nvSpPr>
            <p:cNvPr id="16" name="TextBox 15"/>
            <p:cNvSpPr txBox="1"/>
            <p:nvPr/>
          </p:nvSpPr>
          <p:spPr>
            <a:xfrm>
              <a:off x="4227480" y="3912681"/>
              <a:ext cx="3243279" cy="518678"/>
            </a:xfrm>
            <a:prstGeom prst="rect">
              <a:avLst/>
            </a:prstGeom>
            <a:noFill/>
          </p:spPr>
          <p:txBody>
            <a:bodyPr wrap="square" rtlCol="0">
              <a:spAutoFit/>
            </a:bodyPr>
            <a:lstStyle/>
            <a:p>
              <a:pPr algn="ctr"/>
              <a:r>
                <a:rPr lang="fr-FR" sz="1400" b="0" i="0" strike="noStrike" cap="none" spc="0" baseline="0">
                  <a:solidFill>
                    <a:srgbClr val="000000"/>
                  </a:solidFill>
                  <a:effectLst/>
                  <a:latin typeface="Century Gothic"/>
                  <a:ea typeface="Century Gothic"/>
                  <a:cs typeface="Century Gothic"/>
                </a:rPr>
                <a:t>Données démographiques (âge, sexe, etc.), nom et coordonnées</a:t>
              </a:r>
            </a:p>
          </p:txBody>
        </p:sp>
      </p:grpSp>
      <p:grpSp>
        <p:nvGrpSpPr>
          <p:cNvPr id="27" name="Group 26"/>
          <p:cNvGrpSpPr/>
          <p:nvPr/>
        </p:nvGrpSpPr>
        <p:grpSpPr>
          <a:xfrm>
            <a:off x="131526" y="2539530"/>
            <a:ext cx="4697730" cy="3497346"/>
            <a:chOff x="7634476" y="1950093"/>
            <a:chExt cx="4697730" cy="3497346"/>
          </a:xfrm>
        </p:grpSpPr>
        <p:grpSp>
          <p:nvGrpSpPr>
            <p:cNvPr id="19" name="Group 18"/>
            <p:cNvGrpSpPr/>
            <p:nvPr/>
          </p:nvGrpSpPr>
          <p:grpSpPr>
            <a:xfrm>
              <a:off x="8661226" y="2289127"/>
              <a:ext cx="2954633" cy="1932918"/>
              <a:chOff x="8661226" y="2289127"/>
              <a:chExt cx="2954633" cy="1932918"/>
            </a:xfrm>
          </p:grpSpPr>
          <p:pic>
            <p:nvPicPr>
              <p:cNvPr id="7" name="Picture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596626" y="2818675"/>
                <a:ext cx="725856" cy="1403370"/>
              </a:xfrm>
              <a:prstGeom prst="rect">
                <a:avLst/>
              </a:prstGeom>
            </p:spPr>
          </p:pic>
          <p:pic>
            <p:nvPicPr>
              <p:cNvPr id="8" name="Picture 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352540" y="2974098"/>
                <a:ext cx="1263319" cy="1126171"/>
              </a:xfrm>
              <a:prstGeom prst="rect">
                <a:avLst/>
              </a:prstGeom>
            </p:spPr>
          </p:pic>
          <p:pic>
            <p:nvPicPr>
              <p:cNvPr id="9" name="Picture 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661226" y="2804603"/>
                <a:ext cx="836760" cy="1403370"/>
              </a:xfrm>
              <a:prstGeom prst="rect">
                <a:avLst/>
              </a:prstGeom>
            </p:spPr>
          </p:pic>
          <p:sp>
            <p:nvSpPr>
              <p:cNvPr id="11" name="TextBox 10"/>
              <p:cNvSpPr txBox="1"/>
              <p:nvPr/>
            </p:nvSpPr>
            <p:spPr>
              <a:xfrm>
                <a:off x="8811281" y="2289127"/>
                <a:ext cx="2671131" cy="305105"/>
              </a:xfrm>
              <a:prstGeom prst="rect">
                <a:avLst/>
              </a:prstGeom>
              <a:noFill/>
            </p:spPr>
            <p:txBody>
              <a:bodyPr wrap="square" rtlCol="0">
                <a:spAutoFit/>
              </a:bodyPr>
              <a:lstStyle/>
              <a:p>
                <a:pPr algn="ctr"/>
                <a:r>
                  <a:rPr lang="fr-FR" sz="1400" b="0" i="0" strike="noStrike" cap="none" spc="0" baseline="0">
                    <a:solidFill>
                      <a:srgbClr val="000000"/>
                    </a:solidFill>
                    <a:effectLst/>
                    <a:latin typeface="Century Gothic"/>
                    <a:ea typeface="Century Gothic"/>
                    <a:cs typeface="Century Gothic"/>
                  </a:rPr>
                  <a:t>Signes et symptômes actuels</a:t>
                </a:r>
              </a:p>
            </p:txBody>
          </p:sp>
        </p:grpSp>
        <p:sp>
          <p:nvSpPr>
            <p:cNvPr id="3" name="Oval 2"/>
            <p:cNvSpPr/>
            <p:nvPr/>
          </p:nvSpPr>
          <p:spPr>
            <a:xfrm>
              <a:off x="8084210" y="1950093"/>
              <a:ext cx="4008120" cy="258936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7632127" y="4524110"/>
              <a:ext cx="4702428" cy="1464503"/>
            </a:xfrm>
            <a:prstGeom prst="rect">
              <a:avLst/>
            </a:prstGeom>
            <a:noFill/>
          </p:spPr>
          <p:txBody>
            <a:bodyPr wrap="square" rtlCol="0">
              <a:spAutoFit/>
            </a:bodyPr>
            <a:lstStyle/>
            <a:p>
              <a:pPr algn="ctr"/>
              <a:r>
                <a:rPr lang="fr-FR" sz="1800" b="1" i="0" strike="noStrike" cap="none" spc="0" baseline="0">
                  <a:solidFill>
                    <a:srgbClr val="FF0000"/>
                  </a:solidFill>
                  <a:effectLst/>
                  <a:latin typeface="Century Gothic"/>
                  <a:ea typeface="Century Gothic"/>
                  <a:cs typeface="Century Gothic"/>
                </a:rPr>
                <a:t>Si une personne a besoin de soins immédiats, l’orienter vers un établissement de soins de santé immédiatement - ne pas retarder avec d’autres questions</a:t>
              </a:r>
            </a:p>
          </p:txBody>
        </p:sp>
      </p:grpSp>
    </p:spTree>
    <p:extLst>
      <p:ext uri="{BB962C8B-B14F-4D97-AF65-F5344CB8AC3E}">
        <p14:creationId xmlns:p14="http://schemas.microsoft.com/office/powerpoint/2010/main" val="91743107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9625" y="887943"/>
            <a:ext cx="5534025" cy="706964"/>
          </a:xfrm>
        </p:spPr>
        <p:txBody>
          <a:bodyPr/>
          <a:lstStyle/>
          <a:p>
            <a:r>
              <a:rPr lang="fr-FR" sz="3200" b="0" i="0" strike="noStrike" cap="none" spc="0" baseline="0" dirty="0">
                <a:solidFill>
                  <a:srgbClr val="EBEBEB"/>
                </a:solidFill>
                <a:effectLst/>
                <a:latin typeface="Century Gothic"/>
                <a:ea typeface="Century Gothic"/>
                <a:cs typeface="Century Gothic"/>
              </a:rPr>
              <a:t>Utilisez le formulaire d’évaluation des risques pour vous guider</a:t>
            </a:r>
          </a:p>
        </p:txBody>
      </p:sp>
      <p:sp>
        <p:nvSpPr>
          <p:cNvPr id="4" name="Slide Number Placeholder 3"/>
          <p:cNvSpPr>
            <a:spLocks noGrp="1"/>
          </p:cNvSpPr>
          <p:nvPr>
            <p:ph type="sldNum" sz="quarter" idx="12"/>
          </p:nvPr>
        </p:nvSpPr>
        <p:spPr/>
        <p:txBody>
          <a:bodyPr/>
          <a:lstStyle/>
          <a:p>
            <a:fld id="{D57F1E4F-1CFF-5643-939E-217C01CDF565}" type="slidenum">
              <a:rPr lang="en-US" smtClean="0"/>
              <a:t>13</a:t>
            </a:fld>
            <a:endParaRPr lang="en-US"/>
          </a:p>
        </p:txBody>
      </p:sp>
      <p:sp>
        <p:nvSpPr>
          <p:cNvPr id="6" name="TextBox 5"/>
          <p:cNvSpPr txBox="1"/>
          <p:nvPr/>
        </p:nvSpPr>
        <p:spPr>
          <a:xfrm>
            <a:off x="873982" y="2439676"/>
            <a:ext cx="3089186" cy="518678"/>
          </a:xfrm>
          <a:prstGeom prst="rect">
            <a:avLst/>
          </a:prstGeom>
          <a:noFill/>
        </p:spPr>
        <p:txBody>
          <a:bodyPr wrap="square" rtlCol="0">
            <a:spAutoFit/>
          </a:bodyPr>
          <a:lstStyle/>
          <a:p>
            <a:pPr algn="ctr"/>
            <a:r>
              <a:rPr lang="fr-FR" sz="1400" b="0" i="0" strike="noStrike" cap="none" spc="0" baseline="0">
                <a:solidFill>
                  <a:srgbClr val="000000"/>
                </a:solidFill>
                <a:effectLst/>
                <a:latin typeface="Century Gothic"/>
                <a:ea typeface="Century Gothic"/>
                <a:cs typeface="Century Gothic"/>
              </a:rPr>
              <a:t>Comment vous avez reçu la notification</a:t>
            </a:r>
          </a:p>
        </p:txBody>
      </p:sp>
      <p:sp>
        <p:nvSpPr>
          <p:cNvPr id="7" name="TextBox 6"/>
          <p:cNvSpPr txBox="1"/>
          <p:nvPr/>
        </p:nvSpPr>
        <p:spPr>
          <a:xfrm>
            <a:off x="1855832" y="3124429"/>
            <a:ext cx="3089186" cy="305105"/>
          </a:xfrm>
          <a:prstGeom prst="rect">
            <a:avLst/>
          </a:prstGeom>
          <a:noFill/>
        </p:spPr>
        <p:txBody>
          <a:bodyPr wrap="square" rtlCol="0">
            <a:spAutoFit/>
          </a:bodyPr>
          <a:lstStyle/>
          <a:p>
            <a:pPr algn="ctr"/>
            <a:r>
              <a:rPr lang="fr-FR" sz="1400" b="0" i="0" strike="noStrike" cap="none" spc="0" baseline="0">
                <a:solidFill>
                  <a:srgbClr val="000000"/>
                </a:solidFill>
                <a:effectLst/>
                <a:latin typeface="Century Gothic"/>
                <a:ea typeface="Century Gothic"/>
                <a:cs typeface="Century Gothic"/>
              </a:rPr>
              <a:t>Antécédents médicaux</a:t>
            </a:r>
          </a:p>
        </p:txBody>
      </p:sp>
      <p:sp>
        <p:nvSpPr>
          <p:cNvPr id="8" name="TextBox 7"/>
          <p:cNvSpPr txBox="1"/>
          <p:nvPr/>
        </p:nvSpPr>
        <p:spPr>
          <a:xfrm>
            <a:off x="2470851" y="4322756"/>
            <a:ext cx="3986000" cy="518678"/>
          </a:xfrm>
          <a:prstGeom prst="rect">
            <a:avLst/>
          </a:prstGeom>
          <a:noFill/>
        </p:spPr>
        <p:txBody>
          <a:bodyPr wrap="square" rtlCol="0">
            <a:spAutoFit/>
          </a:bodyPr>
          <a:lstStyle/>
          <a:p>
            <a:pPr algn="ctr"/>
            <a:r>
              <a:rPr lang="fr-FR" sz="1400" b="0" i="0" strike="noStrike" cap="none" spc="0" baseline="0">
                <a:solidFill>
                  <a:srgbClr val="000000"/>
                </a:solidFill>
                <a:effectLst/>
                <a:latin typeface="Century Gothic"/>
                <a:ea typeface="Century Gothic"/>
                <a:cs typeface="Century Gothic"/>
              </a:rPr>
              <a:t>Signes actuels, symptômes et dates d’apparition</a:t>
            </a:r>
          </a:p>
        </p:txBody>
      </p:sp>
      <p:sp>
        <p:nvSpPr>
          <p:cNvPr id="9" name="TextBox 8"/>
          <p:cNvSpPr txBox="1"/>
          <p:nvPr/>
        </p:nvSpPr>
        <p:spPr>
          <a:xfrm>
            <a:off x="3319138" y="5242747"/>
            <a:ext cx="2289423" cy="518678"/>
          </a:xfrm>
          <a:prstGeom prst="rect">
            <a:avLst/>
          </a:prstGeom>
          <a:noFill/>
        </p:spPr>
        <p:txBody>
          <a:bodyPr wrap="square" rtlCol="0">
            <a:spAutoFit/>
          </a:bodyPr>
          <a:lstStyle/>
          <a:p>
            <a:pPr algn="ctr"/>
            <a:r>
              <a:rPr lang="fr-FR" sz="1400" b="0" i="0" strike="noStrike" cap="none" spc="0" baseline="0">
                <a:solidFill>
                  <a:srgbClr val="000000"/>
                </a:solidFill>
                <a:effectLst/>
                <a:latin typeface="Century Gothic"/>
                <a:ea typeface="Century Gothic"/>
                <a:cs typeface="Century Gothic"/>
              </a:rPr>
              <a:t>Données démographiques et coordonnées </a:t>
            </a:r>
          </a:p>
        </p:txBody>
      </p:sp>
      <p:sp>
        <p:nvSpPr>
          <p:cNvPr id="10" name="TextBox 9"/>
          <p:cNvSpPr txBox="1"/>
          <p:nvPr/>
        </p:nvSpPr>
        <p:spPr>
          <a:xfrm>
            <a:off x="1929939" y="5937694"/>
            <a:ext cx="3986000" cy="305105"/>
          </a:xfrm>
          <a:prstGeom prst="rect">
            <a:avLst/>
          </a:prstGeom>
          <a:noFill/>
        </p:spPr>
        <p:txBody>
          <a:bodyPr wrap="square" rtlCol="0">
            <a:spAutoFit/>
          </a:bodyPr>
          <a:lstStyle/>
          <a:p>
            <a:pPr algn="ctr"/>
            <a:r>
              <a:rPr lang="fr-FR" sz="1400" b="0" i="0" strike="noStrike" cap="none" spc="0" baseline="0" dirty="0">
                <a:solidFill>
                  <a:srgbClr val="000000"/>
                </a:solidFill>
                <a:effectLst/>
                <a:latin typeface="Century Gothic"/>
                <a:ea typeface="Century Gothic"/>
                <a:cs typeface="Century Gothic"/>
              </a:rPr>
              <a:t>Informations de vol (si à l’aéroport)</a:t>
            </a:r>
          </a:p>
        </p:txBody>
      </p:sp>
      <p:sp>
        <p:nvSpPr>
          <p:cNvPr id="11" name="TextBox 10"/>
          <p:cNvSpPr txBox="1"/>
          <p:nvPr/>
        </p:nvSpPr>
        <p:spPr>
          <a:xfrm>
            <a:off x="3149649" y="3549959"/>
            <a:ext cx="3986000" cy="305105"/>
          </a:xfrm>
          <a:prstGeom prst="rect">
            <a:avLst/>
          </a:prstGeom>
          <a:noFill/>
        </p:spPr>
        <p:txBody>
          <a:bodyPr wrap="square" rtlCol="0">
            <a:spAutoFit/>
          </a:bodyPr>
          <a:lstStyle/>
          <a:p>
            <a:pPr algn="ctr"/>
            <a:r>
              <a:rPr lang="fr-FR" sz="1400" b="0" i="0" strike="noStrike" cap="none" spc="0" baseline="0" dirty="0">
                <a:solidFill>
                  <a:srgbClr val="000000"/>
                </a:solidFill>
                <a:effectLst/>
                <a:latin typeface="Century Gothic"/>
                <a:ea typeface="Century Gothic"/>
                <a:cs typeface="Century Gothic"/>
              </a:rPr>
              <a:t>Antécédents d’exposition</a:t>
            </a:r>
          </a:p>
        </p:txBody>
      </p:sp>
      <p:cxnSp>
        <p:nvCxnSpPr>
          <p:cNvPr id="15" name="Straight Arrow Connector 14"/>
          <p:cNvCxnSpPr/>
          <p:nvPr/>
        </p:nvCxnSpPr>
        <p:spPr>
          <a:xfrm flipV="1">
            <a:off x="4218590" y="2542355"/>
            <a:ext cx="3260423" cy="632115"/>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7475" y="2325082"/>
            <a:ext cx="608050" cy="589831"/>
          </a:xfrm>
          <a:prstGeom prst="rect">
            <a:avLst/>
          </a:prstGeom>
        </p:spPr>
      </p:pic>
      <p:pic>
        <p:nvPicPr>
          <p:cNvPr id="20" name="Picture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56813" y="3015475"/>
            <a:ext cx="683275" cy="687036"/>
          </a:xfrm>
          <a:prstGeom prst="rect">
            <a:avLst/>
          </a:prstGeom>
        </p:spPr>
      </p:pic>
      <p:pic>
        <p:nvPicPr>
          <p:cNvPr id="25" name="Picture 2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05139" y="3505127"/>
            <a:ext cx="587858" cy="575438"/>
          </a:xfrm>
          <a:prstGeom prst="rect">
            <a:avLst/>
          </a:prstGeom>
        </p:spPr>
      </p:pic>
      <p:pic>
        <p:nvPicPr>
          <p:cNvPr id="29" name="Picture 2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85200" y="4116490"/>
            <a:ext cx="319098" cy="616944"/>
          </a:xfrm>
          <a:prstGeom prst="rect">
            <a:avLst/>
          </a:prstGeom>
        </p:spPr>
      </p:pic>
      <p:pic>
        <p:nvPicPr>
          <p:cNvPr id="30" name="Picture 2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105323" y="4179364"/>
            <a:ext cx="551016" cy="491197"/>
          </a:xfrm>
          <a:prstGeom prst="rect">
            <a:avLst/>
          </a:prstGeom>
        </p:spPr>
      </p:pic>
      <p:pic>
        <p:nvPicPr>
          <p:cNvPr id="31" name="Picture 3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209623" y="4118299"/>
            <a:ext cx="372591" cy="624890"/>
          </a:xfrm>
          <a:prstGeom prst="rect">
            <a:avLst/>
          </a:prstGeom>
        </p:spPr>
      </p:pic>
      <p:pic>
        <p:nvPicPr>
          <p:cNvPr id="34" name="Picture 3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584456" y="5212449"/>
            <a:ext cx="850539" cy="454035"/>
          </a:xfrm>
          <a:prstGeom prst="rect">
            <a:avLst/>
          </a:prstGeom>
        </p:spPr>
      </p:pic>
      <p:pic>
        <p:nvPicPr>
          <p:cNvPr id="37" name="Picture 3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299502" y="5858600"/>
            <a:ext cx="958501" cy="487742"/>
          </a:xfrm>
          <a:prstGeom prst="rect">
            <a:avLst/>
          </a:prstGeom>
        </p:spPr>
      </p:pic>
      <p:pic>
        <p:nvPicPr>
          <p:cNvPr id="18" name="Picture 17">
            <a:extLst>
              <a:ext uri="{FF2B5EF4-FFF2-40B4-BE49-F238E27FC236}">
                <a16:creationId xmlns:a16="http://schemas.microsoft.com/office/drawing/2014/main" id="{8D2F646F-9A78-43C8-97F4-CB3D44181CEF}"/>
              </a:ext>
            </a:extLst>
          </p:cNvPr>
          <p:cNvPicPr>
            <a:picLocks noChangeAspect="1"/>
          </p:cNvPicPr>
          <p:nvPr/>
        </p:nvPicPr>
        <p:blipFill>
          <a:blip r:embed="rId11"/>
          <a:srcRect l="3910" t="2483" r="691" b="1898"/>
          <a:stretch>
            <a:fillRect/>
          </a:stretch>
        </p:blipFill>
        <p:spPr>
          <a:xfrm>
            <a:off x="7374293" y="1391682"/>
            <a:ext cx="4182675" cy="5449615"/>
          </a:xfrm>
          <a:prstGeom prst="rect">
            <a:avLst/>
          </a:prstGeom>
        </p:spPr>
      </p:pic>
      <p:cxnSp>
        <p:nvCxnSpPr>
          <p:cNvPr id="17" name="Straight Arrow Connector 16"/>
          <p:cNvCxnSpPr/>
          <p:nvPr/>
        </p:nvCxnSpPr>
        <p:spPr>
          <a:xfrm flipV="1">
            <a:off x="5854579" y="3255601"/>
            <a:ext cx="1959193" cy="428862"/>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V="1">
            <a:off x="6296997" y="3789850"/>
            <a:ext cx="1431215" cy="686794"/>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V="1">
            <a:off x="5404585" y="5071020"/>
            <a:ext cx="2058099" cy="368447"/>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V="1">
            <a:off x="5486230" y="5937694"/>
            <a:ext cx="2058099" cy="12520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V="1">
            <a:off x="3861535" y="1763394"/>
            <a:ext cx="3601149" cy="761474"/>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9140454"/>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2113" y="679572"/>
            <a:ext cx="8761413" cy="706964"/>
          </a:xfrm>
        </p:spPr>
        <p:txBody>
          <a:bodyPr/>
          <a:lstStyle/>
          <a:p>
            <a:r>
              <a:rPr lang="fr-FR" sz="3600" b="0" i="0" strike="noStrike" cap="none" spc="0" baseline="0">
                <a:solidFill>
                  <a:srgbClr val="EBEBEB"/>
                </a:solidFill>
                <a:effectLst/>
                <a:latin typeface="Century Gothic"/>
                <a:ea typeface="Century Gothic"/>
                <a:cs typeface="Century Gothic"/>
              </a:rPr>
              <a:t>Mesures à prendre durant l’évaluation des risques</a:t>
            </a:r>
          </a:p>
        </p:txBody>
      </p:sp>
      <p:sp>
        <p:nvSpPr>
          <p:cNvPr id="3" name="Content Placeholder 2"/>
          <p:cNvSpPr>
            <a:spLocks noGrp="1"/>
          </p:cNvSpPr>
          <p:nvPr>
            <p:ph idx="1"/>
          </p:nvPr>
        </p:nvSpPr>
        <p:spPr>
          <a:xfrm>
            <a:off x="1235258" y="2420652"/>
            <a:ext cx="10617651" cy="3416300"/>
          </a:xfrm>
        </p:spPr>
        <p:txBody>
          <a:bodyPr>
            <a:normAutofit/>
          </a:bodyPr>
          <a:lstStyle/>
          <a:p>
            <a:r>
              <a:rPr lang="fr-FR" sz="1800" b="0" i="0" strike="noStrike" cap="none" spc="0" baseline="0">
                <a:solidFill>
                  <a:srgbClr val="404040"/>
                </a:solidFill>
                <a:effectLst/>
                <a:latin typeface="Century Gothic"/>
                <a:ea typeface="Century Gothic"/>
                <a:cs typeface="Century Gothic"/>
              </a:rPr>
              <a:t>Mettre l’EPI </a:t>
            </a:r>
          </a:p>
          <a:p>
            <a:endParaRPr lang="en-US"/>
          </a:p>
          <a:p>
            <a:r>
              <a:rPr lang="fr-FR" sz="1800" b="0" i="0" strike="noStrike" cap="none" spc="0" baseline="0">
                <a:solidFill>
                  <a:srgbClr val="404040"/>
                </a:solidFill>
                <a:effectLst/>
                <a:latin typeface="Century Gothic"/>
                <a:ea typeface="Century Gothic"/>
                <a:cs typeface="Century Gothic"/>
              </a:rPr>
              <a:t>Recueillir des informations (questions sur le formulaire d’évaluation des risques)</a:t>
            </a:r>
          </a:p>
          <a:p>
            <a:endParaRPr lang="en-US"/>
          </a:p>
          <a:p>
            <a:r>
              <a:rPr lang="fr-FR" sz="1800" b="0" i="0" strike="noStrike" cap="none" spc="0" baseline="0">
                <a:solidFill>
                  <a:srgbClr val="404040"/>
                </a:solidFill>
                <a:effectLst/>
                <a:latin typeface="Century Gothic"/>
                <a:ea typeface="Century Gothic"/>
                <a:cs typeface="Century Gothic"/>
              </a:rPr>
              <a:t>Prendre la température avec un thermomètre sans contact </a:t>
            </a:r>
          </a:p>
          <a:p>
            <a:pPr marL="0" indent="0">
              <a:buNone/>
            </a:pPr>
            <a:endParaRPr lang="en-US" strike="sngStrike"/>
          </a:p>
          <a:p>
            <a:r>
              <a:rPr lang="fr-FR" sz="1800" b="0" i="0" strike="noStrike" cap="none" spc="0" baseline="0">
                <a:solidFill>
                  <a:srgbClr val="404040"/>
                </a:solidFill>
                <a:effectLst/>
                <a:latin typeface="Century Gothic"/>
                <a:ea typeface="Century Gothic"/>
                <a:cs typeface="Century Gothic"/>
              </a:rPr>
              <a:t>Effectuer une brève évaluation physique d’une personne malade</a:t>
            </a:r>
          </a:p>
        </p:txBody>
      </p:sp>
      <p:sp>
        <p:nvSpPr>
          <p:cNvPr id="4" name="Slide Number Placeholder 3"/>
          <p:cNvSpPr>
            <a:spLocks noGrp="1"/>
          </p:cNvSpPr>
          <p:nvPr>
            <p:ph type="sldNum" sz="quarter" idx="12"/>
          </p:nvPr>
        </p:nvSpPr>
        <p:spPr/>
        <p:txBody>
          <a:bodyPr/>
          <a:lstStyle/>
          <a:p>
            <a:fld id="{D57F1E4F-1CFF-5643-939E-217C01CDF565}" type="slidenum">
              <a:rPr lang="en-US" smtClean="0"/>
              <a:t>14</a:t>
            </a:fld>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91413" y="2277802"/>
            <a:ext cx="671723" cy="478894"/>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52540" y="3028827"/>
            <a:ext cx="671723" cy="478894"/>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19266" y="3998170"/>
            <a:ext cx="860107" cy="581273"/>
          </a:xfrm>
          <a:prstGeom prst="rect">
            <a:avLst/>
          </a:prstGeom>
        </p:spPr>
      </p:pic>
    </p:spTree>
    <p:extLst>
      <p:ext uri="{BB962C8B-B14F-4D97-AF65-F5344CB8AC3E}">
        <p14:creationId xmlns:p14="http://schemas.microsoft.com/office/powerpoint/2010/main" val="794623349"/>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600" b="0" i="0" strike="noStrike" cap="none" spc="0" baseline="0">
                <a:solidFill>
                  <a:srgbClr val="EBEBEB"/>
                </a:solidFill>
                <a:effectLst/>
                <a:latin typeface="Century Gothic"/>
                <a:ea typeface="Century Gothic"/>
                <a:cs typeface="Century Gothic"/>
              </a:rPr>
              <a:t>Bref examen physique d’une personne malade	</a:t>
            </a:r>
          </a:p>
        </p:txBody>
      </p:sp>
      <p:sp>
        <p:nvSpPr>
          <p:cNvPr id="3" name="Content Placeholder 2"/>
          <p:cNvSpPr>
            <a:spLocks noGrp="1"/>
          </p:cNvSpPr>
          <p:nvPr>
            <p:ph idx="1"/>
          </p:nvPr>
        </p:nvSpPr>
        <p:spPr>
          <a:xfrm>
            <a:off x="1002957" y="2333456"/>
            <a:ext cx="11028622" cy="3416300"/>
          </a:xfrm>
        </p:spPr>
        <p:txBody>
          <a:bodyPr>
            <a:normAutofit lnSpcReduction="10000"/>
          </a:bodyPr>
          <a:lstStyle/>
          <a:p>
            <a:r>
              <a:rPr lang="fr-FR" sz="1800" b="0" i="0" strike="noStrike" cap="none" spc="0" baseline="0">
                <a:solidFill>
                  <a:srgbClr val="404040"/>
                </a:solidFill>
                <a:effectLst/>
                <a:latin typeface="Century Gothic"/>
                <a:ea typeface="Century Gothic"/>
                <a:cs typeface="Century Gothic"/>
              </a:rPr>
              <a:t>Ne doit pas prendre plus de cinq minutes</a:t>
            </a:r>
          </a:p>
          <a:p>
            <a:r>
              <a:rPr lang="fr-FR" sz="1800" b="0" i="0" strike="noStrike" cap="none" spc="0" baseline="0">
                <a:solidFill>
                  <a:srgbClr val="404040"/>
                </a:solidFill>
                <a:effectLst/>
                <a:latin typeface="Century Gothic"/>
                <a:ea typeface="Century Gothic"/>
                <a:cs typeface="Century Gothic"/>
              </a:rPr>
              <a:t>Rechercher et continuer à poser des questions sur les symptômes (signalés par la personne) ou les signes physiques (que vous pouvez voir) qui pourraient indiquer une maladie préoccupante pour la santé publique</a:t>
            </a:r>
          </a:p>
          <a:p>
            <a:pPr lvl="1"/>
            <a:r>
              <a:rPr lang="fr-FR" sz="1600" b="0" i="0" strike="noStrike" cap="none" spc="0" baseline="0">
                <a:solidFill>
                  <a:srgbClr val="404040"/>
                </a:solidFill>
                <a:effectLst/>
                <a:latin typeface="Century Gothic"/>
                <a:ea typeface="Century Gothic"/>
                <a:cs typeface="Century Gothic"/>
              </a:rPr>
              <a:t>Sensibilité à la lumière</a:t>
            </a:r>
          </a:p>
          <a:p>
            <a:pPr lvl="1"/>
            <a:r>
              <a:rPr lang="fr-FR" sz="1600" b="0" i="0" strike="noStrike" cap="none" spc="0" baseline="0">
                <a:solidFill>
                  <a:srgbClr val="404040"/>
                </a:solidFill>
                <a:effectLst/>
                <a:latin typeface="Century Gothic"/>
                <a:ea typeface="Century Gothic"/>
                <a:cs typeface="Century Gothic"/>
              </a:rPr>
              <a:t>Étourdissements/faiblesse</a:t>
            </a:r>
          </a:p>
          <a:p>
            <a:pPr lvl="1"/>
            <a:r>
              <a:rPr lang="fr-FR" sz="1600" b="0" i="0" strike="noStrike" cap="none" spc="0" baseline="0">
                <a:solidFill>
                  <a:srgbClr val="404040"/>
                </a:solidFill>
                <a:effectLst/>
                <a:latin typeface="Century Gothic"/>
                <a:ea typeface="Century Gothic"/>
                <a:cs typeface="Century Gothic"/>
              </a:rPr>
              <a:t>Sensation de « nausée » et maux d'estomac</a:t>
            </a:r>
          </a:p>
          <a:p>
            <a:pPr lvl="1"/>
            <a:r>
              <a:rPr lang="fr-FR" sz="1600" b="0" i="0" strike="noStrike" cap="none" spc="0" baseline="0">
                <a:solidFill>
                  <a:srgbClr val="404040"/>
                </a:solidFill>
                <a:effectLst/>
                <a:latin typeface="Century Gothic"/>
                <a:ea typeface="Century Gothic"/>
                <a:cs typeface="Century Gothic"/>
              </a:rPr>
              <a:t>Éruption cutanée</a:t>
            </a:r>
          </a:p>
          <a:p>
            <a:pPr lvl="1"/>
            <a:r>
              <a:rPr lang="fr-FR" sz="1600" b="0" i="0" strike="noStrike" cap="none" spc="0" baseline="0">
                <a:solidFill>
                  <a:srgbClr val="404040"/>
                </a:solidFill>
                <a:effectLst/>
                <a:latin typeface="Century Gothic"/>
                <a:ea typeface="Century Gothic"/>
                <a:cs typeface="Century Gothic"/>
              </a:rPr>
              <a:t>Saignement abondant</a:t>
            </a:r>
          </a:p>
          <a:p>
            <a:pPr lvl="1"/>
            <a:r>
              <a:rPr lang="fr-FR" sz="1600" b="0" i="0" strike="noStrike" cap="none" spc="0" baseline="0">
                <a:solidFill>
                  <a:srgbClr val="404040"/>
                </a:solidFill>
                <a:effectLst/>
                <a:latin typeface="Century Gothic"/>
                <a:ea typeface="Century Gothic"/>
                <a:cs typeface="Century Gothic"/>
              </a:rPr>
              <a:t>Toux</a:t>
            </a:r>
          </a:p>
          <a:p>
            <a:endParaRPr lang="en-US"/>
          </a:p>
          <a:p>
            <a:endParaRPr lang="en-US"/>
          </a:p>
        </p:txBody>
      </p:sp>
      <p:sp>
        <p:nvSpPr>
          <p:cNvPr id="4" name="Slide Number Placeholder 3"/>
          <p:cNvSpPr>
            <a:spLocks noGrp="1"/>
          </p:cNvSpPr>
          <p:nvPr>
            <p:ph type="sldNum" sz="quarter" idx="12"/>
          </p:nvPr>
        </p:nvSpPr>
        <p:spPr/>
        <p:txBody>
          <a:bodyPr/>
          <a:lstStyle/>
          <a:p>
            <a:fld id="{D57F1E4F-1CFF-5643-939E-217C01CDF565}" type="slidenum">
              <a:rPr lang="en-US" smtClean="0"/>
              <a:t>15</a:t>
            </a:fld>
            <a:endParaRPr lang="en-US"/>
          </a:p>
        </p:txBody>
      </p:sp>
      <p:grpSp>
        <p:nvGrpSpPr>
          <p:cNvPr id="5" name="Group 4"/>
          <p:cNvGrpSpPr/>
          <p:nvPr/>
        </p:nvGrpSpPr>
        <p:grpSpPr>
          <a:xfrm>
            <a:off x="2017867" y="5763157"/>
            <a:ext cx="6747375" cy="772223"/>
            <a:chOff x="2017867" y="5763157"/>
            <a:chExt cx="6747375" cy="772223"/>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17867" y="5810829"/>
              <a:ext cx="352095" cy="680740"/>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91413" y="5925873"/>
              <a:ext cx="771877" cy="450652"/>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84741" y="5791183"/>
              <a:ext cx="785681" cy="700386"/>
            </a:xfrm>
            <a:prstGeom prst="rect">
              <a:avLst/>
            </a:prstGeom>
          </p:spPr>
        </p:pic>
        <p:grpSp>
          <p:nvGrpSpPr>
            <p:cNvPr id="9" name="Group 8"/>
            <p:cNvGrpSpPr/>
            <p:nvPr/>
          </p:nvGrpSpPr>
          <p:grpSpPr>
            <a:xfrm>
              <a:off x="4878069" y="5810829"/>
              <a:ext cx="1011190" cy="703259"/>
              <a:chOff x="10312904" y="424778"/>
              <a:chExt cx="1275907" cy="979141"/>
            </a:xfrm>
          </p:grpSpPr>
          <p:sp>
            <p:nvSpPr>
              <p:cNvPr id="13" name="Rectangle 12"/>
              <p:cNvSpPr/>
              <p:nvPr/>
            </p:nvSpPr>
            <p:spPr>
              <a:xfrm>
                <a:off x="10312904" y="424778"/>
                <a:ext cx="1275907" cy="97819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424714" y="462094"/>
                <a:ext cx="1052285" cy="941825"/>
              </a:xfrm>
              <a:prstGeom prst="rect">
                <a:avLst/>
              </a:prstGeom>
            </p:spPr>
          </p:pic>
        </p:grpSp>
        <p:pic>
          <p:nvPicPr>
            <p:cNvPr id="10" name="Picture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370865" y="5767017"/>
              <a:ext cx="426222" cy="768363"/>
            </a:xfrm>
            <a:prstGeom prst="rect">
              <a:avLst/>
            </a:prstGeom>
          </p:spPr>
        </p:pic>
        <p:pic>
          <p:nvPicPr>
            <p:cNvPr id="11" name="Picture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372020" y="5763157"/>
              <a:ext cx="458136" cy="768363"/>
            </a:xfrm>
            <a:prstGeom prst="rect">
              <a:avLst/>
            </a:prstGeom>
          </p:spPr>
        </p:pic>
        <p:pic>
          <p:nvPicPr>
            <p:cNvPr id="12" name="Picture 1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153400" y="5775578"/>
              <a:ext cx="611842" cy="699731"/>
            </a:xfrm>
            <a:prstGeom prst="rect">
              <a:avLst/>
            </a:prstGeom>
          </p:spPr>
        </p:pic>
      </p:grpSp>
    </p:spTree>
    <p:extLst>
      <p:ext uri="{BB962C8B-B14F-4D97-AF65-F5344CB8AC3E}">
        <p14:creationId xmlns:p14="http://schemas.microsoft.com/office/powerpoint/2010/main" val="3127469753"/>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600" b="0" i="0" strike="noStrike" cap="none" spc="0" baseline="0">
                <a:solidFill>
                  <a:srgbClr val="EBEBEB"/>
                </a:solidFill>
                <a:effectLst/>
                <a:latin typeface="Century Gothic"/>
                <a:ea typeface="Century Gothic"/>
                <a:cs typeface="Century Gothic"/>
              </a:rPr>
              <a:t>Retour à notre tableau </a:t>
            </a:r>
          </a:p>
        </p:txBody>
      </p:sp>
      <p:sp>
        <p:nvSpPr>
          <p:cNvPr id="3" name="Content Placeholder 2"/>
          <p:cNvSpPr>
            <a:spLocks noGrp="1"/>
          </p:cNvSpPr>
          <p:nvPr>
            <p:ph idx="1"/>
          </p:nvPr>
        </p:nvSpPr>
        <p:spPr>
          <a:xfrm>
            <a:off x="4624755" y="2550746"/>
            <a:ext cx="6752492" cy="3416300"/>
          </a:xfrm>
        </p:spPr>
        <p:txBody>
          <a:bodyPr>
            <a:normAutofit/>
          </a:bodyPr>
          <a:lstStyle/>
          <a:p>
            <a:r>
              <a:rPr lang="fr-FR" sz="2400" b="0" i="0" strike="noStrike" cap="none" spc="0" baseline="0">
                <a:solidFill>
                  <a:srgbClr val="404040"/>
                </a:solidFill>
                <a:effectLst/>
                <a:latin typeface="Century Gothic"/>
                <a:ea typeface="Century Gothic"/>
                <a:cs typeface="Century Gothic"/>
              </a:rPr>
              <a:t>Au début de la leçon, vous avez répondu à des questions :</a:t>
            </a:r>
          </a:p>
          <a:p>
            <a:pPr lvl="1"/>
            <a:r>
              <a:rPr lang="fr-FR" sz="2000" b="0" i="0" strike="noStrike" cap="none" spc="0" baseline="0">
                <a:solidFill>
                  <a:srgbClr val="404040"/>
                </a:solidFill>
                <a:effectLst/>
                <a:latin typeface="Century Gothic"/>
                <a:ea typeface="Century Gothic"/>
                <a:cs typeface="Century Gothic"/>
              </a:rPr>
              <a:t>L’objectif d’une évaluation des risques</a:t>
            </a:r>
          </a:p>
          <a:p>
            <a:pPr lvl="1"/>
            <a:r>
              <a:rPr lang="fr-FR" sz="2000" b="0" i="0" strike="noStrike" cap="none" spc="0" baseline="0">
                <a:solidFill>
                  <a:srgbClr val="404040"/>
                </a:solidFill>
                <a:effectLst/>
                <a:latin typeface="Century Gothic"/>
                <a:ea typeface="Century Gothic"/>
                <a:cs typeface="Century Gothic"/>
              </a:rPr>
              <a:t>Les choses que vous devez connaître avant de mener une évaluation des risques</a:t>
            </a:r>
          </a:p>
          <a:p>
            <a:r>
              <a:rPr lang="fr-FR" sz="2400" b="0" i="0" strike="noStrike" cap="none" spc="0" baseline="0">
                <a:solidFill>
                  <a:srgbClr val="404040"/>
                </a:solidFill>
                <a:effectLst/>
                <a:latin typeface="Century Gothic"/>
                <a:ea typeface="Century Gothic"/>
                <a:cs typeface="Century Gothic"/>
              </a:rPr>
              <a:t>Répondriez-vous différemment à une ou plusieurs de ces questions ? </a:t>
            </a:r>
          </a:p>
          <a:p>
            <a:r>
              <a:rPr lang="fr-FR" sz="2400" b="0" i="0" strike="noStrike" cap="none" spc="0" baseline="0">
                <a:solidFill>
                  <a:srgbClr val="404040"/>
                </a:solidFill>
                <a:effectLst/>
                <a:latin typeface="Century Gothic"/>
                <a:ea typeface="Century Gothic"/>
                <a:cs typeface="Century Gothic"/>
              </a:rPr>
              <a:t>Qu’avez-vous appris ?</a:t>
            </a:r>
          </a:p>
        </p:txBody>
      </p:sp>
      <p:sp>
        <p:nvSpPr>
          <p:cNvPr id="4" name="Slide Number Placeholder 3"/>
          <p:cNvSpPr>
            <a:spLocks noGrp="1"/>
          </p:cNvSpPr>
          <p:nvPr>
            <p:ph type="sldNum" sz="quarter" idx="12"/>
          </p:nvPr>
        </p:nvSpPr>
        <p:spPr/>
        <p:txBody>
          <a:bodyPr/>
          <a:lstStyle/>
          <a:p>
            <a:fld id="{D57F1E4F-1CFF-5643-939E-217C01CDF565}" type="slidenum">
              <a:rPr lang="en-US" smtClean="0"/>
              <a:t>16</a:t>
            </a:fld>
            <a:endParaRPr lang="en-US"/>
          </a:p>
        </p:txBody>
      </p:sp>
      <p:pic>
        <p:nvPicPr>
          <p:cNvPr id="5" name="Content Placeholder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4953" y="2261960"/>
            <a:ext cx="2924678" cy="3416300"/>
          </a:xfrm>
          <a:prstGeom prst="rect">
            <a:avLst/>
          </a:prstGeom>
        </p:spPr>
      </p:pic>
    </p:spTree>
    <p:extLst>
      <p:ext uri="{BB962C8B-B14F-4D97-AF65-F5344CB8AC3E}">
        <p14:creationId xmlns:p14="http://schemas.microsoft.com/office/powerpoint/2010/main" val="667906466"/>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4000" b="0" i="0" strike="noStrike" cap="none" spc="0" baseline="0">
                <a:solidFill>
                  <a:srgbClr val="EBEBEB"/>
                </a:solidFill>
                <a:effectLst/>
                <a:latin typeface="Century Gothic"/>
                <a:ea typeface="Century Gothic"/>
                <a:cs typeface="Century Gothic"/>
              </a:rPr>
              <a:t>Appliquons ce que vous savez !</a:t>
            </a:r>
          </a:p>
        </p:txBody>
      </p:sp>
      <p:sp>
        <p:nvSpPr>
          <p:cNvPr id="4" name="Slide Number Placeholder 3"/>
          <p:cNvSpPr>
            <a:spLocks noGrp="1"/>
          </p:cNvSpPr>
          <p:nvPr>
            <p:ph type="sldNum" sz="quarter" idx="12"/>
          </p:nvPr>
        </p:nvSpPr>
        <p:spPr/>
        <p:txBody>
          <a:bodyPr/>
          <a:lstStyle/>
          <a:p>
            <a:fld id="{D57F1E4F-1CFF-5643-939E-217C01CDF565}" type="slidenum">
              <a:rPr lang="en-US" smtClean="0"/>
              <a:t>17</a:t>
            </a:fld>
            <a:endParaRPr lang="en-US"/>
          </a:p>
        </p:txBody>
      </p:sp>
      <p:sp>
        <p:nvSpPr>
          <p:cNvPr id="6" name="Text Placeholder 5">
            <a:extLst>
              <a:ext uri="{FF2B5EF4-FFF2-40B4-BE49-F238E27FC236}">
                <a16:creationId xmlns:a16="http://schemas.microsoft.com/office/drawing/2014/main" id="{987FE5DC-6348-48F1-9A78-4BDDF64D93DE}"/>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673330083"/>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600" b="0" i="0" strike="noStrike" cap="none" spc="0" baseline="0">
                <a:solidFill>
                  <a:srgbClr val="EBEBEB"/>
                </a:solidFill>
                <a:effectLst/>
                <a:latin typeface="Century Gothic"/>
                <a:ea typeface="Century Gothic"/>
                <a:cs typeface="Century Gothic"/>
              </a:rPr>
              <a:t>Sessions de groupe : Jeux de rôle !</a:t>
            </a:r>
          </a:p>
        </p:txBody>
      </p:sp>
      <p:sp>
        <p:nvSpPr>
          <p:cNvPr id="3" name="Content Placeholder 2"/>
          <p:cNvSpPr>
            <a:spLocks noGrp="1"/>
          </p:cNvSpPr>
          <p:nvPr>
            <p:ph idx="1"/>
          </p:nvPr>
        </p:nvSpPr>
        <p:spPr>
          <a:xfrm>
            <a:off x="404446" y="2320290"/>
            <a:ext cx="11570677" cy="4046220"/>
          </a:xfrm>
        </p:spPr>
        <p:txBody>
          <a:bodyPr>
            <a:normAutofit/>
          </a:bodyPr>
          <a:lstStyle/>
          <a:p>
            <a:r>
              <a:rPr lang="fr-FR" sz="2000" b="0" i="0" strike="noStrike" cap="none" spc="0" baseline="0" dirty="0">
                <a:solidFill>
                  <a:srgbClr val="404040"/>
                </a:solidFill>
                <a:effectLst/>
                <a:latin typeface="Century Gothic"/>
                <a:ea typeface="Century Gothic"/>
                <a:cs typeface="Century Gothic"/>
              </a:rPr>
              <a:t>Les mêmes scénarios de réponse à la maladie seront présentés à tous les groupes</a:t>
            </a:r>
          </a:p>
          <a:p>
            <a:r>
              <a:rPr lang="fr-FR" sz="2000" b="0" i="0" strike="noStrike" cap="none" spc="0" baseline="0" dirty="0">
                <a:solidFill>
                  <a:srgbClr val="404040"/>
                </a:solidFill>
                <a:effectLst/>
                <a:latin typeface="Century Gothic"/>
                <a:ea typeface="Century Gothic"/>
                <a:cs typeface="Century Gothic"/>
              </a:rPr>
              <a:t>Vous devez « jouer » la première partie de l’évaluation des risques du voyageur malade (EPI, actions initiales, questions à poser, actions à réaliser)</a:t>
            </a:r>
          </a:p>
          <a:p>
            <a:r>
              <a:rPr lang="fr-FR" sz="2000" b="0" i="0" strike="noStrike" cap="none" spc="0" baseline="0" dirty="0">
                <a:solidFill>
                  <a:srgbClr val="404040"/>
                </a:solidFill>
                <a:effectLst/>
                <a:latin typeface="Century Gothic"/>
                <a:ea typeface="Century Gothic"/>
                <a:cs typeface="Century Gothic"/>
              </a:rPr>
              <a:t>Chaque scénario comporte quatre rôles</a:t>
            </a:r>
            <a:r>
              <a:rPr lang="fr-FR" sz="2000" b="0" i="0" strike="noStrike" cap="none" spc="0" baseline="0" dirty="0">
                <a:solidFill>
                  <a:srgbClr val="FF0000"/>
                </a:solidFill>
                <a:effectLst/>
                <a:latin typeface="Century Gothic"/>
                <a:ea typeface="Century Gothic"/>
                <a:cs typeface="Century Gothic"/>
              </a:rPr>
              <a:t>*</a:t>
            </a:r>
            <a:r>
              <a:rPr lang="fr-FR" sz="2000" b="0" i="0" strike="noStrike" cap="none" spc="0" baseline="0" dirty="0">
                <a:solidFill>
                  <a:srgbClr val="404040"/>
                </a:solidFill>
                <a:effectLst/>
                <a:latin typeface="Century Gothic"/>
                <a:ea typeface="Century Gothic"/>
                <a:cs typeface="Century Gothic"/>
              </a:rPr>
              <a:t> : un acteur, le premier répondeur de [</a:t>
            </a:r>
            <a:r>
              <a:rPr lang="fr-FR" sz="2000" b="0" i="0" strike="noStrike" cap="none" spc="0" baseline="0" dirty="0">
                <a:solidFill>
                  <a:srgbClr val="FF0000"/>
                </a:solidFill>
                <a:effectLst/>
                <a:latin typeface="Century Gothic"/>
                <a:ea typeface="Century Gothic"/>
                <a:cs typeface="Century Gothic"/>
              </a:rPr>
              <a:t>l’Agence de santé au </a:t>
            </a:r>
            <a:r>
              <a:rPr lang="fr-FR" sz="2000" b="0" i="0" strike="noStrike" cap="none" spc="0" baseline="0" dirty="0" err="1">
                <a:solidFill>
                  <a:srgbClr val="FF0000"/>
                </a:solidFill>
                <a:effectLst/>
                <a:latin typeface="Century Gothic"/>
                <a:ea typeface="Century Gothic"/>
                <a:cs typeface="Century Gothic"/>
              </a:rPr>
              <a:t>PoE</a:t>
            </a:r>
            <a:r>
              <a:rPr lang="fr-FR" sz="2000" b="0" i="0" strike="noStrike" cap="none" spc="0" baseline="0" dirty="0">
                <a:solidFill>
                  <a:srgbClr val="404040"/>
                </a:solidFill>
                <a:effectLst/>
                <a:latin typeface="Century Gothic"/>
                <a:ea typeface="Century Gothic"/>
                <a:cs typeface="Century Gothic"/>
              </a:rPr>
              <a:t>], le second répondeur de [</a:t>
            </a:r>
            <a:r>
              <a:rPr lang="fr-FR" sz="2000" b="0" i="0" strike="noStrike" cap="none" spc="0" baseline="0" dirty="0">
                <a:solidFill>
                  <a:srgbClr val="FF0000"/>
                </a:solidFill>
                <a:effectLst/>
                <a:latin typeface="Century Gothic"/>
                <a:ea typeface="Century Gothic"/>
                <a:cs typeface="Century Gothic"/>
              </a:rPr>
              <a:t>l’Agence de santé au </a:t>
            </a:r>
            <a:r>
              <a:rPr lang="fr-FR" sz="2000" b="0" i="0" strike="noStrike" cap="none" spc="0" baseline="0" dirty="0" err="1">
                <a:solidFill>
                  <a:srgbClr val="FF0000"/>
                </a:solidFill>
                <a:effectLst/>
                <a:latin typeface="Century Gothic"/>
                <a:ea typeface="Century Gothic"/>
                <a:cs typeface="Century Gothic"/>
              </a:rPr>
              <a:t>PoE</a:t>
            </a:r>
            <a:r>
              <a:rPr lang="fr-FR" sz="2000" b="0" i="0" strike="noStrike" cap="none" spc="0" baseline="0" dirty="0">
                <a:solidFill>
                  <a:srgbClr val="404040"/>
                </a:solidFill>
                <a:effectLst/>
                <a:latin typeface="Century Gothic"/>
                <a:ea typeface="Century Gothic"/>
                <a:cs typeface="Century Gothic"/>
              </a:rPr>
              <a:t>] (qui prend des notes) et deux observateurs </a:t>
            </a:r>
          </a:p>
          <a:p>
            <a:r>
              <a:rPr lang="fr-FR" sz="2000" b="1" i="0" strike="noStrike" cap="none" spc="0" baseline="0" dirty="0">
                <a:solidFill>
                  <a:srgbClr val="404040"/>
                </a:solidFill>
                <a:effectLst/>
                <a:latin typeface="Century Gothic"/>
                <a:ea typeface="Century Gothic"/>
                <a:cs typeface="Century Gothic"/>
              </a:rPr>
              <a:t>Les animateurs interrompront ensuite le scénario lorsque vous atteindrez un point de prise de décision.</a:t>
            </a:r>
          </a:p>
          <a:p>
            <a:r>
              <a:rPr lang="fr-FR" sz="2000" b="0" i="0" strike="noStrike" cap="none" spc="0" baseline="0" dirty="0">
                <a:solidFill>
                  <a:srgbClr val="404040"/>
                </a:solidFill>
                <a:effectLst/>
                <a:latin typeface="Century Gothic"/>
                <a:ea typeface="Century Gothic"/>
                <a:cs typeface="Century Gothic"/>
              </a:rPr>
              <a:t>Chaque groupe fera le bilan de son expérience</a:t>
            </a:r>
          </a:p>
          <a:p>
            <a:r>
              <a:rPr lang="fr-FR" sz="2000" b="0" i="0" strike="noStrike" cap="none" spc="0" baseline="0" dirty="0">
                <a:solidFill>
                  <a:srgbClr val="404040"/>
                </a:solidFill>
                <a:effectLst/>
                <a:latin typeface="Century Gothic"/>
                <a:ea typeface="Century Gothic"/>
                <a:cs typeface="Century Gothic"/>
              </a:rPr>
              <a:t>Nous répéterons ensuite l’opération avec 2 scénarios supplémentaires </a:t>
            </a:r>
          </a:p>
        </p:txBody>
      </p:sp>
      <p:sp>
        <p:nvSpPr>
          <p:cNvPr id="4" name="Slide Number Placeholder 3"/>
          <p:cNvSpPr>
            <a:spLocks noGrp="1"/>
          </p:cNvSpPr>
          <p:nvPr>
            <p:ph type="sldNum" sz="quarter" idx="12"/>
          </p:nvPr>
        </p:nvSpPr>
        <p:spPr/>
        <p:txBody>
          <a:bodyPr/>
          <a:lstStyle/>
          <a:p>
            <a:fld id="{D57F1E4F-1CFF-5643-939E-217C01CDF565}" type="slidenum">
              <a:rPr lang="en-US" smtClean="0"/>
              <a:t>18</a:t>
            </a:fld>
            <a:endParaRPr lang="en-US"/>
          </a:p>
        </p:txBody>
      </p:sp>
      <p:sp>
        <p:nvSpPr>
          <p:cNvPr id="5" name="TextBox 4"/>
          <p:cNvSpPr txBox="1"/>
          <p:nvPr/>
        </p:nvSpPr>
        <p:spPr>
          <a:xfrm>
            <a:off x="685800" y="6284865"/>
            <a:ext cx="10651972" cy="579699"/>
          </a:xfrm>
          <a:prstGeom prst="rect">
            <a:avLst/>
          </a:prstGeom>
          <a:noFill/>
        </p:spPr>
        <p:txBody>
          <a:bodyPr wrap="square" rtlCol="0">
            <a:spAutoFit/>
          </a:bodyPr>
          <a:lstStyle/>
          <a:p>
            <a:r>
              <a:rPr lang="fr-FR" sz="1600" b="0" i="0" strike="noStrike" cap="none" spc="0" baseline="0" dirty="0">
                <a:solidFill>
                  <a:srgbClr val="FF0000"/>
                </a:solidFill>
                <a:effectLst/>
                <a:latin typeface="Century Gothic"/>
                <a:ea typeface="Century Gothic"/>
                <a:cs typeface="Century Gothic"/>
              </a:rPr>
              <a:t>*Les rôles dans chaque groupe supposent que chaque groupe compte 5 participants. Ajustez les nombres en conséquence.</a:t>
            </a:r>
            <a:r>
              <a:rPr lang="fr-FR" sz="1600" b="0" i="0" strike="noStrike" cap="none" spc="0" baseline="0" dirty="0">
                <a:solidFill>
                  <a:srgbClr val="000000"/>
                </a:solidFill>
                <a:effectLst/>
                <a:latin typeface="Century Gothic"/>
                <a:ea typeface="Century Gothic"/>
                <a:cs typeface="Century Gothic"/>
              </a:rPr>
              <a:t> </a:t>
            </a:r>
          </a:p>
        </p:txBody>
      </p:sp>
    </p:spTree>
    <p:extLst>
      <p:ext uri="{BB962C8B-B14F-4D97-AF65-F5344CB8AC3E}">
        <p14:creationId xmlns:p14="http://schemas.microsoft.com/office/powerpoint/2010/main" val="1007854813"/>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600" b="0" i="0" strike="noStrike" cap="none" spc="0" baseline="0">
                <a:solidFill>
                  <a:srgbClr val="EBEBEB"/>
                </a:solidFill>
                <a:effectLst/>
                <a:latin typeface="Century Gothic"/>
                <a:ea typeface="Century Gothic"/>
                <a:cs typeface="Century Gothic"/>
              </a:rPr>
              <a:t>Et ensuite ?</a:t>
            </a:r>
          </a:p>
        </p:txBody>
      </p:sp>
      <p:sp>
        <p:nvSpPr>
          <p:cNvPr id="3" name="Content Placeholder 2"/>
          <p:cNvSpPr>
            <a:spLocks noGrp="1"/>
          </p:cNvSpPr>
          <p:nvPr>
            <p:ph idx="1"/>
          </p:nvPr>
        </p:nvSpPr>
        <p:spPr>
          <a:xfrm>
            <a:off x="1154955" y="2603500"/>
            <a:ext cx="9800260" cy="3416300"/>
          </a:xfrm>
        </p:spPr>
        <p:txBody>
          <a:bodyPr>
            <a:normAutofit lnSpcReduction="10000"/>
          </a:bodyPr>
          <a:lstStyle/>
          <a:p>
            <a:r>
              <a:rPr lang="fr-FR" sz="2800" b="0" i="0" strike="noStrike" cap="none" spc="0" baseline="0">
                <a:solidFill>
                  <a:srgbClr val="404040"/>
                </a:solidFill>
                <a:effectLst/>
                <a:latin typeface="Century Gothic"/>
                <a:ea typeface="Century Gothic"/>
                <a:cs typeface="Century Gothic"/>
              </a:rPr>
              <a:t>La partie II de cette présentation couvrira </a:t>
            </a:r>
          </a:p>
          <a:p>
            <a:pPr lvl="1"/>
            <a:r>
              <a:rPr lang="fr-FR" sz="2400" b="0" i="0" strike="noStrike" cap="none" spc="0" baseline="0">
                <a:solidFill>
                  <a:srgbClr val="404040"/>
                </a:solidFill>
                <a:effectLst/>
                <a:latin typeface="Century Gothic"/>
                <a:ea typeface="Century Gothic"/>
                <a:cs typeface="Century Gothic"/>
              </a:rPr>
              <a:t>les diagnostics cliniques suspectés</a:t>
            </a:r>
          </a:p>
          <a:p>
            <a:pPr lvl="1"/>
            <a:r>
              <a:rPr lang="fr-FR" sz="2400" b="0" i="0" strike="noStrike" cap="none" spc="0" baseline="0">
                <a:solidFill>
                  <a:srgbClr val="404040"/>
                </a:solidFill>
                <a:effectLst/>
                <a:latin typeface="Century Gothic"/>
                <a:ea typeface="Century Gothic"/>
                <a:cs typeface="Century Gothic"/>
              </a:rPr>
              <a:t>le processus de prise de décision consistant à diriger une personne vers un établissement de santé ou lui permettre de poursuivre son voyage</a:t>
            </a:r>
          </a:p>
          <a:p>
            <a:pPr lvl="1"/>
            <a:r>
              <a:rPr lang="fr-FR" sz="2400" b="0" i="0" strike="noStrike" cap="none" spc="0" baseline="0">
                <a:solidFill>
                  <a:srgbClr val="404040"/>
                </a:solidFill>
                <a:effectLst/>
                <a:latin typeface="Century Gothic"/>
                <a:ea typeface="Century Gothic"/>
                <a:cs typeface="Century Gothic"/>
              </a:rPr>
              <a:t>Comment diriger un voyageur malade vers un établissement de soins de santé </a:t>
            </a:r>
          </a:p>
          <a:p>
            <a:pPr lvl="1"/>
            <a:r>
              <a:rPr lang="fr-FR" sz="2400" b="0" i="0" strike="noStrike" cap="none" spc="0" baseline="0">
                <a:solidFill>
                  <a:srgbClr val="404040"/>
                </a:solidFill>
                <a:effectLst/>
                <a:latin typeface="Century Gothic"/>
                <a:ea typeface="Century Gothic"/>
                <a:cs typeface="Century Gothic"/>
              </a:rPr>
              <a:t>Étapes de suivi</a:t>
            </a:r>
          </a:p>
        </p:txBody>
      </p:sp>
      <p:sp>
        <p:nvSpPr>
          <p:cNvPr id="4" name="Slide Number Placeholder 3"/>
          <p:cNvSpPr>
            <a:spLocks noGrp="1"/>
          </p:cNvSpPr>
          <p:nvPr>
            <p:ph type="sldNum" sz="quarter" idx="12"/>
          </p:nvPr>
        </p:nvSpPr>
        <p:spPr/>
        <p:txBody>
          <a:bodyPr/>
          <a:lstStyle/>
          <a:p>
            <a:fld id="{D57F1E4F-1CFF-5643-939E-217C01CDF565}" type="slidenum">
              <a:rPr lang="en-US" smtClean="0"/>
              <a:t>19</a:t>
            </a:fld>
            <a:endParaRPr lang="en-US"/>
          </a:p>
        </p:txBody>
      </p:sp>
    </p:spTree>
    <p:extLst>
      <p:ext uri="{BB962C8B-B14F-4D97-AF65-F5344CB8AC3E}">
        <p14:creationId xmlns:p14="http://schemas.microsoft.com/office/powerpoint/2010/main" val="2531130266"/>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600" b="0" i="0" strike="noStrike" cap="none" spc="0" baseline="0">
                <a:solidFill>
                  <a:srgbClr val="EBEBEB"/>
                </a:solidFill>
                <a:effectLst/>
                <a:latin typeface="Century Gothic"/>
                <a:ea typeface="Century Gothic"/>
                <a:cs typeface="Century Gothic"/>
              </a:rPr>
              <a:t>Pour commencer...</a:t>
            </a:r>
          </a:p>
        </p:txBody>
      </p:sp>
      <p:sp>
        <p:nvSpPr>
          <p:cNvPr id="4" name="Slide Number Placeholder 3"/>
          <p:cNvSpPr>
            <a:spLocks noGrp="1"/>
          </p:cNvSpPr>
          <p:nvPr>
            <p:ph type="sldNum" sz="quarter" idx="12"/>
          </p:nvPr>
        </p:nvSpPr>
        <p:spPr/>
        <p:txBody>
          <a:bodyPr/>
          <a:lstStyle/>
          <a:p>
            <a:fld id="{D57F1E4F-1CFF-5643-939E-217C01CDF565}" type="slidenum">
              <a:rPr lang="en-US" smtClean="0"/>
              <a:t>2</a:t>
            </a:fld>
            <a:endParaRPr lang="en-US"/>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622390" y="2490560"/>
            <a:ext cx="2610309" cy="3416300"/>
          </a:xfrm>
        </p:spPr>
      </p:pic>
    </p:spTree>
    <p:extLst>
      <p:ext uri="{BB962C8B-B14F-4D97-AF65-F5344CB8AC3E}">
        <p14:creationId xmlns:p14="http://schemas.microsoft.com/office/powerpoint/2010/main" val="4096021229"/>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600" b="0" i="0" strike="noStrike" cap="none" spc="0" baseline="0">
                <a:solidFill>
                  <a:srgbClr val="EBEBEB"/>
                </a:solidFill>
                <a:effectLst/>
                <a:latin typeface="Century Gothic"/>
                <a:ea typeface="Century Gothic"/>
                <a:cs typeface="Century Gothic"/>
              </a:rPr>
              <a:t>Objectifs d’apprentissage</a:t>
            </a:r>
          </a:p>
        </p:txBody>
      </p:sp>
      <p:sp>
        <p:nvSpPr>
          <p:cNvPr id="3" name="Content Placeholder 2"/>
          <p:cNvSpPr>
            <a:spLocks noGrp="1"/>
          </p:cNvSpPr>
          <p:nvPr>
            <p:ph idx="1"/>
          </p:nvPr>
        </p:nvSpPr>
        <p:spPr>
          <a:xfrm>
            <a:off x="1154954" y="2603500"/>
            <a:ext cx="10332195" cy="3416300"/>
          </a:xfrm>
        </p:spPr>
        <p:txBody>
          <a:bodyPr>
            <a:noAutofit/>
          </a:bodyPr>
          <a:lstStyle/>
          <a:p>
            <a:r>
              <a:rPr lang="fr-FR" sz="2000" b="0" i="0" strike="noStrike" cap="none" spc="0" baseline="0">
                <a:solidFill>
                  <a:srgbClr val="404040"/>
                </a:solidFill>
                <a:effectLst/>
                <a:latin typeface="Century Gothic"/>
                <a:ea typeface="Century Gothic"/>
                <a:cs typeface="Century Gothic"/>
              </a:rPr>
              <a:t>Apprendre l’objectif d’une évaluation des risques</a:t>
            </a:r>
          </a:p>
          <a:p>
            <a:r>
              <a:rPr lang="fr-FR" sz="2000" b="0" i="0" strike="noStrike" cap="none" spc="0" baseline="0">
                <a:solidFill>
                  <a:srgbClr val="404040"/>
                </a:solidFill>
                <a:effectLst/>
                <a:latin typeface="Century Gothic"/>
                <a:ea typeface="Century Gothic"/>
                <a:cs typeface="Century Gothic"/>
              </a:rPr>
              <a:t>Discutez de la façon dont [</a:t>
            </a:r>
            <a:r>
              <a:rPr lang="fr-FR" sz="2000" b="0" i="0" strike="noStrike" cap="none" spc="0" baseline="0">
                <a:solidFill>
                  <a:srgbClr val="FF0000"/>
                </a:solidFill>
                <a:effectLst/>
                <a:latin typeface="Century Gothic"/>
                <a:ea typeface="Century Gothic"/>
                <a:cs typeface="Century Gothic"/>
              </a:rPr>
              <a:t>l’Agence de santé du PoE</a:t>
            </a:r>
            <a:r>
              <a:rPr lang="fr-FR" sz="2000" b="0" i="0" strike="noStrike" cap="none" spc="0" baseline="0">
                <a:solidFill>
                  <a:srgbClr val="404040"/>
                </a:solidFill>
                <a:effectLst/>
                <a:latin typeface="Century Gothic"/>
                <a:ea typeface="Century Gothic"/>
                <a:cs typeface="Century Gothic"/>
              </a:rPr>
              <a:t>] reçoit des notifications de voyageurs malades à un PoE</a:t>
            </a:r>
          </a:p>
          <a:p>
            <a:r>
              <a:rPr lang="fr-FR" sz="2000" b="0" i="0" strike="noStrike" cap="none" spc="0" baseline="0">
                <a:solidFill>
                  <a:srgbClr val="404040"/>
                </a:solidFill>
                <a:effectLst/>
                <a:latin typeface="Century Gothic"/>
                <a:ea typeface="Century Gothic"/>
                <a:cs typeface="Century Gothic"/>
              </a:rPr>
              <a:t>Déterminer les lieux sûrs pour mener une évaluation des risques d’un voyageur malade</a:t>
            </a:r>
          </a:p>
          <a:p>
            <a:r>
              <a:rPr lang="fr-FR" sz="2000" b="0" i="0" strike="noStrike" cap="none" spc="0" baseline="0">
                <a:solidFill>
                  <a:srgbClr val="404040"/>
                </a:solidFill>
                <a:effectLst/>
                <a:latin typeface="Century Gothic"/>
                <a:ea typeface="Century Gothic"/>
                <a:cs typeface="Century Gothic"/>
              </a:rPr>
              <a:t>Expliquer le matériel et les équipements nécessaires à l’évaluation des risques d’un voyageur malade</a:t>
            </a:r>
          </a:p>
          <a:p>
            <a:r>
              <a:rPr lang="fr-FR" sz="2000" b="0" i="0" strike="noStrike" cap="none" spc="0" baseline="0">
                <a:solidFill>
                  <a:srgbClr val="404040"/>
                </a:solidFill>
                <a:effectLst/>
                <a:latin typeface="Century Gothic"/>
                <a:ea typeface="Century Gothic"/>
                <a:cs typeface="Century Gothic"/>
              </a:rPr>
              <a:t>Énumérer les questions à poser pendant l’évaluation des risques d’un voyageur malade</a:t>
            </a:r>
          </a:p>
          <a:p>
            <a:r>
              <a:rPr lang="fr-FR" sz="2000" b="0" i="0" strike="noStrike" cap="none" spc="0" baseline="0">
                <a:solidFill>
                  <a:srgbClr val="404040"/>
                </a:solidFill>
                <a:effectLst/>
                <a:latin typeface="Century Gothic"/>
                <a:ea typeface="Century Gothic"/>
                <a:cs typeface="Century Gothic"/>
              </a:rPr>
              <a:t>Discuter et mener les actions nécessaires durant l’évaluation des risques d’un voyageur malade </a:t>
            </a:r>
          </a:p>
        </p:txBody>
      </p:sp>
      <p:sp>
        <p:nvSpPr>
          <p:cNvPr id="4" name="Slide Number Placeholder 3"/>
          <p:cNvSpPr>
            <a:spLocks noGrp="1"/>
          </p:cNvSpPr>
          <p:nvPr>
            <p:ph type="sldNum" sz="quarter" idx="12"/>
          </p:nvPr>
        </p:nvSpPr>
        <p:spPr/>
        <p:txBody>
          <a:bodyPr/>
          <a:lstStyle/>
          <a:p>
            <a:fld id="{D57F1E4F-1CFF-5643-939E-217C01CDF565}" type="slidenum">
              <a:rPr lang="en-US" smtClean="0"/>
              <a:t>3</a:t>
            </a:fld>
            <a:endParaRPr lang="en-US"/>
          </a:p>
        </p:txBody>
      </p:sp>
    </p:spTree>
    <p:extLst>
      <p:ext uri="{BB962C8B-B14F-4D97-AF65-F5344CB8AC3E}">
        <p14:creationId xmlns:p14="http://schemas.microsoft.com/office/powerpoint/2010/main" val="4120370991"/>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600" b="0" i="0" strike="noStrike" cap="none" spc="0" baseline="0">
                <a:solidFill>
                  <a:srgbClr val="EBEBEB"/>
                </a:solidFill>
                <a:effectLst/>
                <a:latin typeface="Century Gothic"/>
                <a:ea typeface="Century Gothic"/>
                <a:cs typeface="Century Gothic"/>
              </a:rPr>
              <a:t>Objectif(s) de l’évaluation des risques</a:t>
            </a:r>
          </a:p>
        </p:txBody>
      </p:sp>
      <p:sp>
        <p:nvSpPr>
          <p:cNvPr id="3" name="Content Placeholder 2"/>
          <p:cNvSpPr>
            <a:spLocks noGrp="1"/>
          </p:cNvSpPr>
          <p:nvPr>
            <p:ph idx="1"/>
          </p:nvPr>
        </p:nvSpPr>
        <p:spPr>
          <a:xfrm>
            <a:off x="5804073" y="2515365"/>
            <a:ext cx="5256862" cy="3416300"/>
          </a:xfrm>
        </p:spPr>
        <p:txBody>
          <a:bodyPr/>
          <a:lstStyle/>
          <a:p>
            <a:r>
              <a:rPr lang="fr-FR" sz="1800" b="0" i="0" strike="noStrike" cap="none" spc="0" baseline="0">
                <a:solidFill>
                  <a:srgbClr val="404040"/>
                </a:solidFill>
                <a:effectLst/>
                <a:latin typeface="Century Gothic"/>
                <a:ea typeface="Century Gothic"/>
                <a:cs typeface="Century Gothic"/>
              </a:rPr>
              <a:t>Déterminer si un voyageur</a:t>
            </a:r>
            <a:r>
              <a:rPr lang="fr-FR" sz="1800" b="0" i="0" strike="noStrike" cap="none" spc="0" baseline="0">
                <a:solidFill>
                  <a:srgbClr val="00B050"/>
                </a:solidFill>
                <a:effectLst/>
                <a:latin typeface="Century Gothic"/>
                <a:ea typeface="Century Gothic"/>
                <a:cs typeface="Century Gothic"/>
              </a:rPr>
              <a:t> </a:t>
            </a:r>
            <a:r>
              <a:rPr lang="fr-FR" sz="1800" b="0" i="0" strike="noStrike" cap="none" spc="0" baseline="0">
                <a:solidFill>
                  <a:srgbClr val="404040"/>
                </a:solidFill>
                <a:effectLst/>
                <a:latin typeface="Century Gothic"/>
                <a:ea typeface="Century Gothic"/>
                <a:cs typeface="Century Gothic"/>
              </a:rPr>
              <a:t>est susceptible de propager une infection </a:t>
            </a:r>
          </a:p>
          <a:p>
            <a:r>
              <a:rPr lang="fr-FR" sz="1800" b="0" i="0" strike="noStrike" cap="none" spc="0" baseline="0">
                <a:solidFill>
                  <a:srgbClr val="404040"/>
                </a:solidFill>
                <a:effectLst/>
                <a:latin typeface="Century Gothic"/>
                <a:ea typeface="Century Gothic"/>
                <a:cs typeface="Century Gothic"/>
              </a:rPr>
              <a:t>Empêcher la propagation à un PoE et dans la communauté</a:t>
            </a:r>
          </a:p>
          <a:p>
            <a:r>
              <a:rPr lang="fr-FR" sz="1800" b="0" i="0" strike="noStrike" cap="none" spc="0" baseline="0">
                <a:solidFill>
                  <a:srgbClr val="404040"/>
                </a:solidFill>
                <a:effectLst/>
                <a:latin typeface="Century Gothic"/>
                <a:ea typeface="Century Gothic"/>
                <a:cs typeface="Century Gothic"/>
              </a:rPr>
              <a:t>Fournir des soins immédiats, selon les disponibilités, à la personne et l’orienter vers un établissement de soins de santé si nécessaire</a:t>
            </a:r>
          </a:p>
        </p:txBody>
      </p:sp>
      <p:sp>
        <p:nvSpPr>
          <p:cNvPr id="4" name="Slide Number Placeholder 3"/>
          <p:cNvSpPr>
            <a:spLocks noGrp="1"/>
          </p:cNvSpPr>
          <p:nvPr>
            <p:ph type="sldNum" sz="quarter" idx="12"/>
          </p:nvPr>
        </p:nvSpPr>
        <p:spPr/>
        <p:txBody>
          <a:bodyPr/>
          <a:lstStyle/>
          <a:p>
            <a:fld id="{D57F1E4F-1CFF-5643-939E-217C01CDF565}" type="slidenum">
              <a:rPr lang="en-US" smtClean="0"/>
              <a:t>4</a:t>
            </a:fld>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8578" y="2603500"/>
            <a:ext cx="4313563" cy="2875709"/>
          </a:xfrm>
          <a:prstGeom prst="rect">
            <a:avLst/>
          </a:prstGeom>
        </p:spPr>
      </p:pic>
      <p:sp>
        <p:nvSpPr>
          <p:cNvPr id="7" name="TextBox 6"/>
          <p:cNvSpPr txBox="1"/>
          <p:nvPr/>
        </p:nvSpPr>
        <p:spPr>
          <a:xfrm>
            <a:off x="606615" y="5479209"/>
            <a:ext cx="3929146" cy="274594"/>
          </a:xfrm>
          <a:prstGeom prst="rect">
            <a:avLst/>
          </a:prstGeom>
          <a:noFill/>
        </p:spPr>
        <p:txBody>
          <a:bodyPr wrap="square" rtlCol="0">
            <a:spAutoFit/>
          </a:bodyPr>
          <a:lstStyle/>
          <a:p>
            <a:pPr algn="ctr"/>
            <a:r>
              <a:rPr lang="fr-FR" sz="1200" b="0" i="0" strike="noStrike" cap="none" spc="0" baseline="0">
                <a:solidFill>
                  <a:srgbClr val="000000"/>
                </a:solidFill>
                <a:effectLst/>
                <a:latin typeface="Century Gothic"/>
                <a:ea typeface="Century Gothic"/>
                <a:cs typeface="Century Gothic"/>
              </a:rPr>
              <a:t>Sources photographiques : Kenta Ishii, CDC</a:t>
            </a:r>
          </a:p>
        </p:txBody>
      </p:sp>
    </p:spTree>
    <p:extLst>
      <p:ext uri="{BB962C8B-B14F-4D97-AF65-F5344CB8AC3E}">
        <p14:creationId xmlns:p14="http://schemas.microsoft.com/office/powerpoint/2010/main" val="2034563236"/>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600" b="0" i="0" strike="noStrike" cap="none" spc="0" baseline="0">
                <a:solidFill>
                  <a:srgbClr val="EBEBEB"/>
                </a:solidFill>
                <a:effectLst/>
                <a:latin typeface="Century Gothic"/>
                <a:ea typeface="Century Gothic"/>
                <a:cs typeface="Century Gothic"/>
              </a:rPr>
              <a:t>Vous souvenez-vous…</a:t>
            </a:r>
          </a:p>
        </p:txBody>
      </p:sp>
      <p:sp>
        <p:nvSpPr>
          <p:cNvPr id="3" name="Content Placeholder 2"/>
          <p:cNvSpPr>
            <a:spLocks noGrp="1"/>
          </p:cNvSpPr>
          <p:nvPr>
            <p:ph idx="1"/>
          </p:nvPr>
        </p:nvSpPr>
        <p:spPr/>
        <p:txBody>
          <a:bodyPr/>
          <a:lstStyle/>
          <a:p>
            <a:r>
              <a:rPr lang="fr-FR" sz="1800" b="0" i="0" strike="noStrike" cap="none" spc="0" baseline="0">
                <a:solidFill>
                  <a:srgbClr val="404040"/>
                </a:solidFill>
                <a:effectLst/>
                <a:latin typeface="Century Gothic"/>
                <a:ea typeface="Century Gothic"/>
                <a:cs typeface="Century Gothic"/>
              </a:rPr>
              <a:t>Une évaluation mémorable des risques d’un voyageur malade ?</a:t>
            </a:r>
          </a:p>
          <a:p>
            <a:endParaRPr lang="en-US"/>
          </a:p>
          <a:p>
            <a:r>
              <a:rPr lang="fr-FR" sz="1800" b="0" i="0" strike="noStrike" cap="none" spc="0" baseline="0">
                <a:solidFill>
                  <a:srgbClr val="404040"/>
                </a:solidFill>
                <a:effectLst/>
                <a:latin typeface="Century Gothic"/>
                <a:ea typeface="Century Gothic"/>
                <a:cs typeface="Century Gothic"/>
              </a:rPr>
              <a:t>Quelle était l’histoire ? </a:t>
            </a:r>
          </a:p>
          <a:p>
            <a:pPr lvl="1"/>
            <a:r>
              <a:rPr lang="fr-FR" sz="1600" b="0" i="0" strike="noStrike" cap="none" spc="0" baseline="0">
                <a:solidFill>
                  <a:srgbClr val="404040"/>
                </a:solidFill>
                <a:effectLst/>
                <a:latin typeface="Century Gothic"/>
                <a:ea typeface="Century Gothic"/>
                <a:cs typeface="Century Gothic"/>
              </a:rPr>
              <a:t>Comment avez-vous reçu la notification ?</a:t>
            </a:r>
          </a:p>
          <a:p>
            <a:pPr lvl="1"/>
            <a:r>
              <a:rPr lang="fr-FR" sz="1600" b="0" i="0" strike="noStrike" cap="none" spc="0" baseline="0">
                <a:solidFill>
                  <a:srgbClr val="404040"/>
                </a:solidFill>
                <a:effectLst/>
                <a:latin typeface="Century Gothic"/>
                <a:ea typeface="Century Gothic"/>
                <a:cs typeface="Century Gothic"/>
              </a:rPr>
              <a:t>Quels étaient les éléments du processus d’évaluation des risques ?</a:t>
            </a:r>
          </a:p>
          <a:p>
            <a:pPr lvl="1"/>
            <a:r>
              <a:rPr lang="fr-FR" sz="1600" b="0" i="0" strike="noStrike" cap="none" spc="0" baseline="0">
                <a:solidFill>
                  <a:srgbClr val="404040"/>
                </a:solidFill>
                <a:effectLst/>
                <a:latin typeface="Century Gothic"/>
                <a:ea typeface="Century Gothic"/>
                <a:cs typeface="Century Gothic"/>
              </a:rPr>
              <a:t>Quel a été le résultat ?</a:t>
            </a:r>
          </a:p>
        </p:txBody>
      </p:sp>
      <p:sp>
        <p:nvSpPr>
          <p:cNvPr id="4" name="Slide Number Placeholder 3"/>
          <p:cNvSpPr>
            <a:spLocks noGrp="1"/>
          </p:cNvSpPr>
          <p:nvPr>
            <p:ph type="sldNum" sz="quarter" idx="12"/>
          </p:nvPr>
        </p:nvSpPr>
        <p:spPr/>
        <p:txBody>
          <a:bodyPr/>
          <a:lstStyle/>
          <a:p>
            <a:fld id="{D57F1E4F-1CFF-5643-939E-217C01CDF565}" type="slidenum">
              <a:rPr lang="en-US" smtClean="0"/>
              <a:t>5</a:t>
            </a:fld>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81861" y="2701088"/>
            <a:ext cx="2343477" cy="2842462"/>
          </a:xfrm>
          <a:prstGeom prst="rect">
            <a:avLst/>
          </a:prstGeom>
        </p:spPr>
      </p:pic>
    </p:spTree>
    <p:extLst>
      <p:ext uri="{BB962C8B-B14F-4D97-AF65-F5344CB8AC3E}">
        <p14:creationId xmlns:p14="http://schemas.microsoft.com/office/powerpoint/2010/main" val="2766129111"/>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600" b="0" i="0" strike="noStrike" cap="none" spc="0" baseline="0">
                <a:solidFill>
                  <a:srgbClr val="EBEBEB"/>
                </a:solidFill>
                <a:effectLst/>
                <a:latin typeface="Century Gothic"/>
                <a:ea typeface="Century Gothic"/>
                <a:cs typeface="Century Gothic"/>
              </a:rPr>
              <a:t>Notifications de voyageur malade</a:t>
            </a:r>
          </a:p>
        </p:txBody>
      </p:sp>
      <p:sp>
        <p:nvSpPr>
          <p:cNvPr id="3" name="Content Placeholder 2"/>
          <p:cNvSpPr>
            <a:spLocks noGrp="1"/>
          </p:cNvSpPr>
          <p:nvPr>
            <p:ph idx="1"/>
          </p:nvPr>
        </p:nvSpPr>
        <p:spPr>
          <a:xfrm>
            <a:off x="569167" y="2503486"/>
            <a:ext cx="7109589" cy="3954463"/>
          </a:xfrm>
        </p:spPr>
        <p:txBody>
          <a:bodyPr>
            <a:normAutofit/>
          </a:bodyPr>
          <a:lstStyle/>
          <a:p>
            <a:r>
              <a:rPr lang="fr-FR" sz="2000" b="0" i="0" strike="noStrike" cap="none" spc="0" baseline="0">
                <a:solidFill>
                  <a:srgbClr val="404040"/>
                </a:solidFill>
                <a:effectLst/>
                <a:latin typeface="Century Gothic"/>
                <a:ea typeface="Century Gothic"/>
                <a:cs typeface="Century Gothic"/>
              </a:rPr>
              <a:t>Elles peuvent provenir de diverses sources :</a:t>
            </a:r>
          </a:p>
          <a:p>
            <a:pPr lvl="1"/>
            <a:r>
              <a:rPr lang="fr-FR" sz="1800" b="0" i="0" strike="noStrike" cap="none" spc="0" baseline="0">
                <a:solidFill>
                  <a:srgbClr val="404040"/>
                </a:solidFill>
                <a:effectLst/>
                <a:latin typeface="Century Gothic"/>
                <a:ea typeface="Century Gothic"/>
                <a:cs typeface="Century Gothic"/>
              </a:rPr>
              <a:t>Vous identifiez le voyageur malade</a:t>
            </a:r>
          </a:p>
          <a:p>
            <a:pPr lvl="1"/>
            <a:r>
              <a:rPr lang="fr-FR" sz="1800" b="0" i="0" strike="noStrike" cap="none" spc="0" baseline="0">
                <a:solidFill>
                  <a:srgbClr val="404040"/>
                </a:solidFill>
                <a:effectLst/>
                <a:latin typeface="Century Gothic"/>
                <a:ea typeface="Century Gothic"/>
                <a:cs typeface="Century Gothic"/>
              </a:rPr>
              <a:t>Elles émanent d’un moyen de transport à l’arrivée (avion)</a:t>
            </a:r>
          </a:p>
          <a:p>
            <a:pPr lvl="1"/>
            <a:r>
              <a:rPr lang="fr-FR" sz="1800" b="0" i="0" strike="noStrike" cap="none" spc="0" baseline="0">
                <a:solidFill>
                  <a:srgbClr val="404040"/>
                </a:solidFill>
                <a:effectLst/>
                <a:latin typeface="Century Gothic"/>
                <a:ea typeface="Century Gothic"/>
                <a:cs typeface="Century Gothic"/>
              </a:rPr>
              <a:t>D’autres partenaires du PoE</a:t>
            </a:r>
          </a:p>
          <a:p>
            <a:pPr lvl="2"/>
            <a:r>
              <a:rPr lang="fr-FR" sz="1600" b="0" i="0" strike="noStrike" cap="none" spc="0" baseline="0">
                <a:solidFill>
                  <a:srgbClr val="404040"/>
                </a:solidFill>
                <a:effectLst/>
                <a:latin typeface="Century Gothic"/>
                <a:ea typeface="Century Gothic"/>
                <a:cs typeface="Century Gothic"/>
              </a:rPr>
              <a:t>Douanes/immigration</a:t>
            </a:r>
          </a:p>
          <a:p>
            <a:pPr lvl="2"/>
            <a:r>
              <a:rPr lang="fr-FR" sz="1600" b="0" i="0" strike="noStrike" cap="none" spc="0" baseline="0">
                <a:solidFill>
                  <a:srgbClr val="404040"/>
                </a:solidFill>
                <a:effectLst/>
                <a:latin typeface="Century Gothic"/>
                <a:ea typeface="Century Gothic"/>
                <a:cs typeface="Century Gothic"/>
              </a:rPr>
              <a:t>Police/sécurité</a:t>
            </a:r>
          </a:p>
          <a:p>
            <a:pPr lvl="2"/>
            <a:r>
              <a:rPr lang="fr-FR" sz="1600" b="0" i="0" strike="noStrike" cap="none" spc="0" baseline="0">
                <a:solidFill>
                  <a:srgbClr val="404040"/>
                </a:solidFill>
                <a:effectLst/>
                <a:latin typeface="Century Gothic"/>
                <a:ea typeface="Century Gothic"/>
                <a:cs typeface="Century Gothic"/>
              </a:rPr>
              <a:t>Agents de compagnies aériennes</a:t>
            </a:r>
          </a:p>
          <a:p>
            <a:pPr lvl="2"/>
            <a:r>
              <a:rPr lang="fr-FR" sz="1600" b="0" i="0" strike="noStrike" cap="none" spc="0" baseline="0">
                <a:solidFill>
                  <a:srgbClr val="404040"/>
                </a:solidFill>
                <a:effectLst/>
                <a:latin typeface="Century Gothic"/>
                <a:ea typeface="Century Gothic"/>
                <a:cs typeface="Century Gothic"/>
              </a:rPr>
              <a:t>Autres ?</a:t>
            </a:r>
          </a:p>
        </p:txBody>
      </p:sp>
      <p:sp>
        <p:nvSpPr>
          <p:cNvPr id="4" name="Slide Number Placeholder 3"/>
          <p:cNvSpPr>
            <a:spLocks noGrp="1"/>
          </p:cNvSpPr>
          <p:nvPr>
            <p:ph type="sldNum" sz="quarter" idx="12"/>
          </p:nvPr>
        </p:nvSpPr>
        <p:spPr/>
        <p:txBody>
          <a:bodyPr/>
          <a:lstStyle/>
          <a:p>
            <a:fld id="{D57F1E4F-1CFF-5643-939E-217C01CDF565}" type="slidenum">
              <a:rPr lang="en-US" smtClean="0"/>
              <a:t>6</a:t>
            </a:fld>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56837" y="2354896"/>
            <a:ext cx="3233902" cy="1776756"/>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56837" y="4235174"/>
            <a:ext cx="3165316" cy="1788883"/>
          </a:xfrm>
          <a:prstGeom prst="rect">
            <a:avLst/>
          </a:prstGeom>
        </p:spPr>
      </p:pic>
      <p:sp>
        <p:nvSpPr>
          <p:cNvPr id="8" name="TextBox 7"/>
          <p:cNvSpPr txBox="1"/>
          <p:nvPr/>
        </p:nvSpPr>
        <p:spPr>
          <a:xfrm>
            <a:off x="7409484" y="6127579"/>
            <a:ext cx="4328608" cy="640720"/>
          </a:xfrm>
          <a:prstGeom prst="rect">
            <a:avLst/>
          </a:prstGeom>
          <a:noFill/>
        </p:spPr>
        <p:txBody>
          <a:bodyPr wrap="square" rtlCol="0">
            <a:spAutoFit/>
          </a:bodyPr>
          <a:lstStyle/>
          <a:p>
            <a:pPr algn="ctr"/>
            <a:r>
              <a:rPr lang="fr-FR" sz="1800" b="0" i="0" strike="noStrike" cap="none" spc="0" baseline="0" dirty="0">
                <a:solidFill>
                  <a:srgbClr val="FF0000"/>
                </a:solidFill>
                <a:effectLst/>
                <a:latin typeface="Century Gothic"/>
                <a:ea typeface="Century Gothic"/>
                <a:cs typeface="Century Gothic"/>
              </a:rPr>
              <a:t>Exemples de photos ; mise à jour avec des photos spécifiques au pays</a:t>
            </a:r>
          </a:p>
        </p:txBody>
      </p:sp>
    </p:spTree>
    <p:extLst>
      <p:ext uri="{BB962C8B-B14F-4D97-AF65-F5344CB8AC3E}">
        <p14:creationId xmlns:p14="http://schemas.microsoft.com/office/powerpoint/2010/main" val="2569913828"/>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9A8C1EF-0CD8-4534-92FD-5282753E2183}"/>
              </a:ext>
            </a:extLst>
          </p:cNvPr>
          <p:cNvPicPr>
            <a:picLocks noChangeAspect="1"/>
          </p:cNvPicPr>
          <p:nvPr/>
        </p:nvPicPr>
        <p:blipFill>
          <a:blip r:embed="rId3"/>
          <a:srcRect b="24257"/>
          <a:stretch>
            <a:fillRect/>
          </a:stretch>
        </p:blipFill>
        <p:spPr>
          <a:xfrm>
            <a:off x="6956561" y="1875416"/>
            <a:ext cx="5060681" cy="4982584"/>
          </a:xfrm>
          <a:prstGeom prst="rect">
            <a:avLst/>
          </a:prstGeom>
          <a:ln>
            <a:noFill/>
          </a:ln>
          <a:effectLst>
            <a:outerShdw blurRad="190500" algn="tl" rotWithShape="0">
              <a:srgbClr val="000000">
                <a:alpha val="70000"/>
              </a:srgbClr>
            </a:outerShdw>
          </a:effectLst>
        </p:spPr>
      </p:pic>
      <p:sp>
        <p:nvSpPr>
          <p:cNvPr id="2" name="Title 1"/>
          <p:cNvSpPr>
            <a:spLocks noGrp="1"/>
          </p:cNvSpPr>
          <p:nvPr>
            <p:ph type="title"/>
          </p:nvPr>
        </p:nvSpPr>
        <p:spPr>
          <a:xfrm>
            <a:off x="796630" y="928780"/>
            <a:ext cx="9975009" cy="706964"/>
          </a:xfrm>
        </p:spPr>
        <p:txBody>
          <a:bodyPr/>
          <a:lstStyle/>
          <a:p>
            <a:r>
              <a:rPr lang="fr-FR" sz="2800" b="0" i="0" strike="noStrike" cap="none" spc="0" baseline="0" dirty="0">
                <a:solidFill>
                  <a:srgbClr val="EBEBEB"/>
                </a:solidFill>
                <a:effectLst/>
                <a:latin typeface="Century Gothic"/>
                <a:ea typeface="Century Gothic"/>
                <a:cs typeface="Century Gothic"/>
              </a:rPr>
              <a:t>POS de référence : Comment détecter et notifier [</a:t>
            </a:r>
            <a:r>
              <a:rPr lang="fr-FR" sz="2800" b="0" i="0" strike="noStrike" cap="none" spc="0" baseline="0" dirty="0">
                <a:solidFill>
                  <a:srgbClr val="FF0000"/>
                </a:solidFill>
                <a:effectLst/>
                <a:latin typeface="Century Gothic"/>
                <a:ea typeface="Century Gothic"/>
                <a:cs typeface="Century Gothic"/>
              </a:rPr>
              <a:t>l’Agence de santé du </a:t>
            </a:r>
            <a:r>
              <a:rPr lang="fr-FR" sz="2800" b="0" i="0" strike="noStrike" cap="none" spc="0" baseline="0" dirty="0" err="1">
                <a:solidFill>
                  <a:srgbClr val="FF0000"/>
                </a:solidFill>
                <a:effectLst/>
                <a:latin typeface="Century Gothic"/>
                <a:ea typeface="Century Gothic"/>
                <a:cs typeface="Century Gothic"/>
              </a:rPr>
              <a:t>PoE</a:t>
            </a:r>
            <a:r>
              <a:rPr lang="fr-FR" sz="2800" b="0" i="0" strike="noStrike" cap="none" spc="0" baseline="0" dirty="0">
                <a:solidFill>
                  <a:srgbClr val="EBEBEB"/>
                </a:solidFill>
                <a:effectLst/>
                <a:latin typeface="Century Gothic"/>
                <a:ea typeface="Century Gothic"/>
                <a:cs typeface="Century Gothic"/>
              </a:rPr>
              <a:t>] concernant les </a:t>
            </a:r>
            <a:br>
              <a:rPr lang="fr-FR" sz="2800" b="0" i="0" strike="noStrike" cap="none" spc="0" baseline="0" dirty="0">
                <a:solidFill>
                  <a:srgbClr val="EBEBEB"/>
                </a:solidFill>
                <a:effectLst/>
                <a:latin typeface="Century Gothic"/>
                <a:ea typeface="Century Gothic"/>
                <a:cs typeface="Century Gothic"/>
              </a:rPr>
            </a:br>
            <a:r>
              <a:rPr lang="fr-FR" sz="2800" b="0" i="0" strike="noStrike" cap="none" spc="0" baseline="0" dirty="0">
                <a:solidFill>
                  <a:srgbClr val="EBEBEB"/>
                </a:solidFill>
                <a:effectLst/>
                <a:latin typeface="Century Gothic"/>
                <a:ea typeface="Century Gothic"/>
                <a:cs typeface="Century Gothic"/>
              </a:rPr>
              <a:t>voyageurs malades</a:t>
            </a:r>
          </a:p>
        </p:txBody>
      </p:sp>
      <p:sp>
        <p:nvSpPr>
          <p:cNvPr id="4" name="Slide Number Placeholder 3"/>
          <p:cNvSpPr>
            <a:spLocks noGrp="1"/>
          </p:cNvSpPr>
          <p:nvPr>
            <p:ph type="sldNum" sz="quarter" idx="12"/>
          </p:nvPr>
        </p:nvSpPr>
        <p:spPr/>
        <p:txBody>
          <a:bodyPr/>
          <a:lstStyle/>
          <a:p>
            <a:fld id="{D57F1E4F-1CFF-5643-939E-217C01CDF565}" type="slidenum">
              <a:rPr lang="en-US" smtClean="0"/>
              <a:t>7</a:t>
            </a:fld>
            <a:endParaRPr lang="en-US"/>
          </a:p>
        </p:txBody>
      </p:sp>
      <p:sp>
        <p:nvSpPr>
          <p:cNvPr id="7" name="Content Placeholder 2"/>
          <p:cNvSpPr>
            <a:spLocks noGrp="1"/>
          </p:cNvSpPr>
          <p:nvPr>
            <p:ph idx="1"/>
          </p:nvPr>
        </p:nvSpPr>
        <p:spPr>
          <a:xfrm>
            <a:off x="569168" y="2503486"/>
            <a:ext cx="5865922" cy="3954463"/>
          </a:xfrm>
        </p:spPr>
        <p:txBody>
          <a:bodyPr>
            <a:normAutofit/>
          </a:bodyPr>
          <a:lstStyle/>
          <a:p>
            <a:r>
              <a:rPr lang="fr-FR" sz="2400" b="0" i="0" strike="noStrike" cap="none" spc="0" baseline="0">
                <a:solidFill>
                  <a:srgbClr val="404040"/>
                </a:solidFill>
                <a:effectLst/>
                <a:latin typeface="Century Gothic"/>
                <a:ea typeface="Century Gothic"/>
                <a:cs typeface="Century Gothic"/>
              </a:rPr>
              <a:t>Les employés hors du secteur de la santé forment le public pour cette POS</a:t>
            </a:r>
          </a:p>
          <a:p>
            <a:r>
              <a:rPr lang="fr-FR" sz="2400" b="0" i="0" strike="noStrike" cap="none" spc="0" baseline="0">
                <a:solidFill>
                  <a:srgbClr val="404040"/>
                </a:solidFill>
                <a:effectLst/>
                <a:latin typeface="Century Gothic"/>
                <a:ea typeface="Century Gothic"/>
                <a:cs typeface="Century Gothic"/>
              </a:rPr>
              <a:t>Ces partenaires doivent être formés à vous notifier si quelqu’un est malade</a:t>
            </a:r>
          </a:p>
        </p:txBody>
      </p:sp>
      <p:sp>
        <p:nvSpPr>
          <p:cNvPr id="3" name="TextBox 2">
            <a:extLst>
              <a:ext uri="{FF2B5EF4-FFF2-40B4-BE49-F238E27FC236}">
                <a16:creationId xmlns:a16="http://schemas.microsoft.com/office/drawing/2014/main" id="{F3EDA52B-E55E-49C7-B74F-80BBBFC42DAD}"/>
              </a:ext>
            </a:extLst>
          </p:cNvPr>
          <p:cNvSpPr txBox="1"/>
          <p:nvPr/>
        </p:nvSpPr>
        <p:spPr>
          <a:xfrm>
            <a:off x="6954245" y="2399427"/>
            <a:ext cx="4635247" cy="915314"/>
          </a:xfrm>
          <a:prstGeom prst="rect">
            <a:avLst/>
          </a:prstGeom>
          <a:noFill/>
        </p:spPr>
        <p:txBody>
          <a:bodyPr wrap="square" rtlCol="0">
            <a:spAutoFit/>
          </a:bodyPr>
          <a:lstStyle/>
          <a:p>
            <a:pPr algn="ctr"/>
            <a:r>
              <a:rPr lang="fr-FR" sz="1800" b="1" i="0" strike="noStrike" cap="none" spc="0" baseline="0">
                <a:solidFill>
                  <a:srgbClr val="FF0000"/>
                </a:solidFill>
                <a:effectLst/>
                <a:latin typeface="Century Gothic"/>
                <a:ea typeface="Century Gothic"/>
                <a:cs typeface="Century Gothic"/>
              </a:rPr>
              <a:t>EXEMPLE. REMPLACER PAR UNE POS CONCERNANT UN AÉROPORT SPÉCIFIQUE</a:t>
            </a:r>
          </a:p>
        </p:txBody>
      </p:sp>
    </p:spTree>
    <p:extLst>
      <p:ext uri="{BB962C8B-B14F-4D97-AF65-F5344CB8AC3E}">
        <p14:creationId xmlns:p14="http://schemas.microsoft.com/office/powerpoint/2010/main" val="4006334687"/>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600" b="0" i="0" strike="noStrike" cap="none" spc="0" baseline="0">
                <a:solidFill>
                  <a:srgbClr val="EBEBEB"/>
                </a:solidFill>
                <a:effectLst/>
                <a:latin typeface="Century Gothic"/>
                <a:ea typeface="Century Gothic"/>
                <a:cs typeface="Century Gothic"/>
              </a:rPr>
              <a:t>Emplacement de l’évaluation des risques</a:t>
            </a:r>
          </a:p>
        </p:txBody>
      </p:sp>
      <p:sp>
        <p:nvSpPr>
          <p:cNvPr id="3" name="Content Placeholder 2"/>
          <p:cNvSpPr>
            <a:spLocks noGrp="1"/>
          </p:cNvSpPr>
          <p:nvPr>
            <p:ph idx="1"/>
          </p:nvPr>
        </p:nvSpPr>
        <p:spPr>
          <a:xfrm>
            <a:off x="2884771" y="2341997"/>
            <a:ext cx="6098808" cy="4445665"/>
          </a:xfrm>
        </p:spPr>
        <p:txBody>
          <a:bodyPr>
            <a:normAutofit fontScale="92500" lnSpcReduction="20000"/>
          </a:bodyPr>
          <a:lstStyle/>
          <a:p>
            <a:r>
              <a:rPr lang="fr-FR" sz="2000" b="0" i="0" strike="noStrike" cap="none" spc="0" baseline="0" dirty="0">
                <a:solidFill>
                  <a:srgbClr val="404040"/>
                </a:solidFill>
                <a:effectLst/>
                <a:latin typeface="Century Gothic"/>
                <a:ea typeface="Century Gothic"/>
                <a:cs typeface="Century Gothic"/>
              </a:rPr>
              <a:t>Différents endroits, selon évaluations principales par rapport à secondaires</a:t>
            </a:r>
          </a:p>
          <a:p>
            <a:r>
              <a:rPr lang="fr-FR" sz="2000" b="0" i="0" strike="noStrike" cap="none" spc="0" baseline="0" dirty="0">
                <a:solidFill>
                  <a:srgbClr val="404040"/>
                </a:solidFill>
                <a:effectLst/>
                <a:latin typeface="Century Gothic"/>
                <a:ea typeface="Century Gothic"/>
                <a:cs typeface="Century Gothic"/>
              </a:rPr>
              <a:t>Les évaluations principales peuvent se faire n’importe où au </a:t>
            </a:r>
            <a:r>
              <a:rPr lang="fr-FR" sz="2000" b="0" i="0" strike="noStrike" cap="none" spc="0" baseline="0" dirty="0" err="1">
                <a:solidFill>
                  <a:srgbClr val="404040"/>
                </a:solidFill>
                <a:effectLst/>
                <a:latin typeface="Century Gothic"/>
                <a:ea typeface="Century Gothic"/>
                <a:cs typeface="Century Gothic"/>
              </a:rPr>
              <a:t>PoE</a:t>
            </a:r>
            <a:endParaRPr lang="fr-FR" sz="2000" b="0" i="0" strike="noStrike" cap="none" spc="0" baseline="0" dirty="0">
              <a:solidFill>
                <a:srgbClr val="404040"/>
              </a:solidFill>
              <a:effectLst/>
              <a:latin typeface="Century Gothic"/>
              <a:ea typeface="Century Gothic"/>
              <a:cs typeface="Century Gothic"/>
            </a:endParaRPr>
          </a:p>
          <a:p>
            <a:pPr lvl="1"/>
            <a:r>
              <a:rPr lang="fr-FR" sz="1800" b="0" i="0" strike="noStrike" cap="none" spc="0" baseline="0" dirty="0">
                <a:solidFill>
                  <a:srgbClr val="404040"/>
                </a:solidFill>
                <a:effectLst/>
                <a:latin typeface="Century Gothic"/>
                <a:ea typeface="Century Gothic"/>
                <a:cs typeface="Century Gothic"/>
              </a:rPr>
              <a:t>À bord d’un avion, bateau ou bus</a:t>
            </a:r>
          </a:p>
          <a:p>
            <a:pPr lvl="1"/>
            <a:r>
              <a:rPr lang="fr-FR" sz="1800" b="0" i="0" strike="noStrike" cap="none" spc="0" baseline="0" dirty="0">
                <a:solidFill>
                  <a:srgbClr val="404040"/>
                </a:solidFill>
                <a:effectLst/>
                <a:latin typeface="Century Gothic"/>
                <a:ea typeface="Century Gothic"/>
                <a:cs typeface="Century Gothic"/>
              </a:rPr>
              <a:t>Il faut en général 5 minutes ou moins pour évaluer la situation</a:t>
            </a:r>
          </a:p>
          <a:p>
            <a:r>
              <a:rPr lang="fr-FR" sz="2000" b="0" i="0" strike="noStrike" cap="none" spc="0" baseline="0" dirty="0">
                <a:solidFill>
                  <a:srgbClr val="404040"/>
                </a:solidFill>
                <a:effectLst/>
                <a:latin typeface="Century Gothic"/>
                <a:ea typeface="Century Gothic"/>
                <a:cs typeface="Century Gothic"/>
              </a:rPr>
              <a:t>Les évaluations secondaires se font en général dans une zone de dépistage secondaire ou une clinique </a:t>
            </a:r>
          </a:p>
          <a:p>
            <a:pPr lvl="1"/>
            <a:r>
              <a:rPr lang="fr-FR" sz="1800" b="0" i="0" strike="noStrike" cap="none" spc="0" baseline="0" dirty="0">
                <a:solidFill>
                  <a:srgbClr val="404040"/>
                </a:solidFill>
                <a:effectLst/>
                <a:latin typeface="Century Gothic"/>
                <a:ea typeface="Century Gothic"/>
                <a:cs typeface="Century Gothic"/>
              </a:rPr>
              <a:t>Plus de matériel accessible</a:t>
            </a:r>
          </a:p>
          <a:p>
            <a:pPr lvl="1"/>
            <a:r>
              <a:rPr lang="fr-FR" sz="1800" b="0" i="0" strike="noStrike" cap="none" spc="0" baseline="0" dirty="0">
                <a:solidFill>
                  <a:srgbClr val="404040"/>
                </a:solidFill>
                <a:effectLst/>
                <a:latin typeface="Century Gothic"/>
                <a:ea typeface="Century Gothic"/>
                <a:cs typeface="Century Gothic"/>
              </a:rPr>
              <a:t>Plus de temps pour mener l’évaluation</a:t>
            </a:r>
          </a:p>
          <a:p>
            <a:pPr lvl="1"/>
            <a:r>
              <a:rPr lang="fr-FR" sz="1800" b="0" i="0" strike="noStrike" cap="none" spc="0" baseline="0" dirty="0">
                <a:solidFill>
                  <a:srgbClr val="404040"/>
                </a:solidFill>
                <a:effectLst/>
                <a:latin typeface="Century Gothic"/>
                <a:ea typeface="Century Gothic"/>
                <a:cs typeface="Century Gothic"/>
              </a:rPr>
              <a:t>Plus de confidentialité</a:t>
            </a:r>
          </a:p>
          <a:p>
            <a:pPr lvl="1"/>
            <a:r>
              <a:rPr lang="fr-FR" sz="1800" b="0" i="0" strike="noStrike" cap="none" spc="0" baseline="0" dirty="0">
                <a:solidFill>
                  <a:srgbClr val="404040"/>
                </a:solidFill>
                <a:effectLst/>
                <a:latin typeface="Century Gothic"/>
                <a:ea typeface="Century Gothic"/>
                <a:cs typeface="Century Gothic"/>
              </a:rPr>
              <a:t>Elle doit quand même rester brève </a:t>
            </a:r>
          </a:p>
          <a:p>
            <a:endParaRPr lang="en-US" sz="2000" dirty="0"/>
          </a:p>
        </p:txBody>
      </p:sp>
      <p:sp>
        <p:nvSpPr>
          <p:cNvPr id="4" name="Slide Number Placeholder 3"/>
          <p:cNvSpPr>
            <a:spLocks noGrp="1"/>
          </p:cNvSpPr>
          <p:nvPr>
            <p:ph type="sldNum" sz="quarter" idx="12"/>
          </p:nvPr>
        </p:nvSpPr>
        <p:spPr/>
        <p:txBody>
          <a:bodyPr/>
          <a:lstStyle/>
          <a:p>
            <a:fld id="{D57F1E4F-1CFF-5643-939E-217C01CDF565}" type="slidenum">
              <a:rPr lang="en-US" smtClean="0"/>
              <a:t>8</a:t>
            </a:fld>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51776" y="2872016"/>
            <a:ext cx="3035685" cy="1994234"/>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83579" y="2571414"/>
            <a:ext cx="2983832" cy="2237874"/>
          </a:xfrm>
          <a:prstGeom prst="rect">
            <a:avLst/>
          </a:prstGeom>
        </p:spPr>
      </p:pic>
      <p:sp>
        <p:nvSpPr>
          <p:cNvPr id="10" name="TextBox 9"/>
          <p:cNvSpPr txBox="1"/>
          <p:nvPr/>
        </p:nvSpPr>
        <p:spPr>
          <a:xfrm>
            <a:off x="46954" y="5401852"/>
            <a:ext cx="3109278" cy="518678"/>
          </a:xfrm>
          <a:prstGeom prst="rect">
            <a:avLst/>
          </a:prstGeom>
          <a:noFill/>
        </p:spPr>
        <p:txBody>
          <a:bodyPr wrap="square" rtlCol="0">
            <a:spAutoFit/>
          </a:bodyPr>
          <a:lstStyle/>
          <a:p>
            <a:pPr algn="ctr"/>
            <a:r>
              <a:rPr lang="fr-FR" sz="1400" b="0" i="0" strike="noStrike" cap="none" spc="0" baseline="0">
                <a:solidFill>
                  <a:srgbClr val="000000"/>
                </a:solidFill>
                <a:effectLst/>
                <a:latin typeface="Century Gothic"/>
                <a:ea typeface="Century Gothic"/>
                <a:cs typeface="Century Gothic"/>
              </a:rPr>
              <a:t>Sources photographiques : Kim Singler, CDC</a:t>
            </a:r>
          </a:p>
        </p:txBody>
      </p:sp>
      <p:sp>
        <p:nvSpPr>
          <p:cNvPr id="11" name="TextBox 10"/>
          <p:cNvSpPr txBox="1"/>
          <p:nvPr/>
        </p:nvSpPr>
        <p:spPr>
          <a:xfrm>
            <a:off x="8933899" y="4848366"/>
            <a:ext cx="3109278" cy="518678"/>
          </a:xfrm>
          <a:prstGeom prst="rect">
            <a:avLst/>
          </a:prstGeom>
          <a:noFill/>
        </p:spPr>
        <p:txBody>
          <a:bodyPr wrap="square" rtlCol="0">
            <a:spAutoFit/>
          </a:bodyPr>
          <a:lstStyle/>
          <a:p>
            <a:pPr algn="ctr"/>
            <a:r>
              <a:rPr lang="fr-FR" sz="1400" b="0" i="0" strike="noStrike" cap="none" spc="0" baseline="0">
                <a:solidFill>
                  <a:srgbClr val="000000"/>
                </a:solidFill>
                <a:effectLst/>
                <a:latin typeface="Century Gothic"/>
                <a:ea typeface="Century Gothic"/>
                <a:cs typeface="Century Gothic"/>
              </a:rPr>
              <a:t>Sources photographiques : Kim Singler, CDC</a:t>
            </a:r>
          </a:p>
        </p:txBody>
      </p:sp>
    </p:spTree>
    <p:extLst>
      <p:ext uri="{BB962C8B-B14F-4D97-AF65-F5344CB8AC3E}">
        <p14:creationId xmlns:p14="http://schemas.microsoft.com/office/powerpoint/2010/main" val="1498098263"/>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200" b="0" i="0" strike="noStrike" cap="none" spc="0" baseline="0" dirty="0">
                <a:solidFill>
                  <a:srgbClr val="EBEBEB"/>
                </a:solidFill>
                <a:effectLst/>
                <a:latin typeface="Century Gothic"/>
                <a:ea typeface="Century Gothic"/>
                <a:cs typeface="Century Gothic"/>
              </a:rPr>
              <a:t>Quels éléments prendriez-vous avec vous pour répondre à un voyageur malade ?</a:t>
            </a:r>
          </a:p>
        </p:txBody>
      </p:sp>
      <p:sp>
        <p:nvSpPr>
          <p:cNvPr id="4" name="Slide Number Placeholder 3"/>
          <p:cNvSpPr>
            <a:spLocks noGrp="1"/>
          </p:cNvSpPr>
          <p:nvPr>
            <p:ph type="sldNum" sz="quarter" idx="12"/>
          </p:nvPr>
        </p:nvSpPr>
        <p:spPr/>
        <p:txBody>
          <a:bodyPr/>
          <a:lstStyle/>
          <a:p>
            <a:fld id="{D57F1E4F-1CFF-5643-939E-217C01CDF565}" type="slidenum">
              <a:rPr lang="en-US" smtClean="0"/>
              <a:t>9</a:t>
            </a:fld>
            <a:endParaRPr lang="en-US"/>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231252" y="2603500"/>
            <a:ext cx="2610309" cy="3416300"/>
          </a:xfrm>
        </p:spPr>
      </p:pic>
    </p:spTree>
    <p:extLst>
      <p:ext uri="{BB962C8B-B14F-4D97-AF65-F5344CB8AC3E}">
        <p14:creationId xmlns:p14="http://schemas.microsoft.com/office/powerpoint/2010/main" val="3731010599"/>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19.04.30"/>
  <p:tag name="AS_TITLE" val="Aspose.Slides for Java"/>
  <p:tag name="AS_VERSION" val="19.4"/>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panose="020B0502020202020204"/>
        <a:ea typeface="Arial"/>
        <a:cs typeface="Arial"/>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Arial"/>
        <a:cs typeface="Arial"/>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fillRect/>
          </a:stretch>
        </a:blipFill>
      </a:bgFillStyleLst>
    </a:fmtScheme>
  </a:themeElements>
  <a:objectDefaults/>
  <a:extraClrSchemeLst/>
  <a:extLst>
    <a:ext uri="{05A4C25C-085E-4340-85A3-A5531E510DB2}">
      <thm15:themeFamily xmlns:thm15="http://schemas.microsoft.com/office/thememl/2012/main" name="Ion Boardroom" id="{FC33163D-4339-46B1-8EED-24C834239D99}" vid="{A3AB87EF-B655-4FFF-8D05-F333AD7F278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26FA4F1308B5B45B936C6E66B62D5E7" ma:contentTypeVersion="6" ma:contentTypeDescription="Create a new document." ma:contentTypeScope="" ma:versionID="bd7aee24ec6336b997b14164699ae494">
  <xsd:schema xmlns:xsd="http://www.w3.org/2001/XMLSchema" xmlns:xs="http://www.w3.org/2001/XMLSchema" xmlns:p="http://schemas.microsoft.com/office/2006/metadata/properties" xmlns:ns3="6c856932-3451-421d-8b14-12fa4604922c" targetNamespace="http://schemas.microsoft.com/office/2006/metadata/properties" ma:root="true" ma:fieldsID="2cd2b368bdac3ce080e74f07113a87b9" ns3:_="">
    <xsd:import namespace="6c856932-3451-421d-8b14-12fa4604922c"/>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c856932-3451-421d-8b14-12fa4604922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0217C7B-DD46-48E2-A41D-7B6FF4D538A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c856932-3451-421d-8b14-12fa4604922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3C6F26C-2BEC-48C2-976B-9043E03697AF}">
  <ds:schemaRefs>
    <ds:schemaRef ds:uri="http://schemas.microsoft.com/office/2006/metadata/properties"/>
    <ds:schemaRef ds:uri="6c856932-3451-421d-8b14-12fa4604922c"/>
    <ds:schemaRef ds:uri="http://purl.org/dc/dcmitype/"/>
    <ds:schemaRef ds:uri="http://www.w3.org/XML/1998/namespace"/>
    <ds:schemaRef ds:uri="http://schemas.microsoft.com/office/2006/documentManagement/types"/>
    <ds:schemaRef ds:uri="http://schemas.microsoft.com/office/infopath/2007/PartnerControls"/>
    <ds:schemaRef ds:uri="http://schemas.openxmlformats.org/package/2006/metadata/core-properties"/>
    <ds:schemaRef ds:uri="http://purl.org/dc/terms/"/>
    <ds:schemaRef ds:uri="http://purl.org/dc/elements/1.1/"/>
  </ds:schemaRefs>
</ds:datastoreItem>
</file>

<file path=customXml/itemProps3.xml><?xml version="1.0" encoding="utf-8"?>
<ds:datastoreItem xmlns:ds="http://schemas.openxmlformats.org/officeDocument/2006/customXml" ds:itemID="{8D3C80A6-23D4-429B-AF98-F8DBCF81171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Ion Boardroom</Template>
  <TotalTime>0</TotalTime>
  <Words>3242</Words>
  <Application>Microsoft Office PowerPoint</Application>
  <PresentationFormat>Widescreen</PresentationFormat>
  <Paragraphs>253</Paragraphs>
  <Slides>19</Slides>
  <Notes>18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Arial</vt:lpstr>
      <vt:lpstr>Calibri</vt:lpstr>
      <vt:lpstr>Century Gothic</vt:lpstr>
      <vt:lpstr>Wingdings 3</vt:lpstr>
      <vt:lpstr>Ion Boardroom</vt:lpstr>
      <vt:lpstr>Mener l’évaluation des risques d’un voyageur malade - Partie I</vt:lpstr>
      <vt:lpstr>Pour commencer...</vt:lpstr>
      <vt:lpstr>Objectifs d’apprentissage</vt:lpstr>
      <vt:lpstr>Objectif(s) de l’évaluation des risques</vt:lpstr>
      <vt:lpstr>Vous souvenez-vous…</vt:lpstr>
      <vt:lpstr>Notifications de voyageur malade</vt:lpstr>
      <vt:lpstr>POS de référence : Comment détecter et notifier [l’Agence de santé du PoE] concernant les  voyageurs malades</vt:lpstr>
      <vt:lpstr>Emplacement de l’évaluation des risques</vt:lpstr>
      <vt:lpstr>Quels éléments prendriez-vous avec vous pour répondre à un voyageur malade ?</vt:lpstr>
      <vt:lpstr>Matériel pour l’évaluation des risques d’une personne malade</vt:lpstr>
      <vt:lpstr>EPI pour les évaluations des risques : Révision</vt:lpstr>
      <vt:lpstr>Questions à poser pendant l’évaluation du voyageur malade</vt:lpstr>
      <vt:lpstr>Utilisez le formulaire d’évaluation des risques pour vous guider</vt:lpstr>
      <vt:lpstr>Mesures à prendre durant l’évaluation des risques</vt:lpstr>
      <vt:lpstr>Bref examen physique d’une personne malade </vt:lpstr>
      <vt:lpstr>Retour à notre tableau </vt:lpstr>
      <vt:lpstr>Appliquons ce que vous savez !</vt:lpstr>
      <vt:lpstr>Sessions de groupe : Jeux de rôle !</vt:lpstr>
      <vt:lpstr>Et ensuite ?</vt:lpstr>
    </vt:vector>
  </TitlesOfParts>
  <Company>Centers for Disease Control and Prevention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Training Program</dc:title>
  <dc:creator>Rogers, Kimberly B. (CDC/OID/NCEZID)</dc:creator>
  <cp:lastModifiedBy>Hanlon, Chelsea (CDC/DDID/NCEZID/DGMQ) (CTR)</cp:lastModifiedBy>
  <cp:revision>171</cp:revision>
  <dcterms:created xsi:type="dcterms:W3CDTF">2018-05-15T08:59:29Z</dcterms:created>
  <dcterms:modified xsi:type="dcterms:W3CDTF">2021-05-04T14:52:47Z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0x010100126FA4F1308B5B45B936C6E66B62D5E7</vt:lpwstr>
  </property>
  <property fmtid="{D5CDD505-2E9C-101B-9397-08002B2CF9AE}" pid="3" name="MSIP_Label_7b94a7b8-f06c-4dfe-bdcc-9b548fd58c31_Enabled">
    <vt:lpwstr>true</vt:lpwstr>
  </property>
  <property fmtid="{D5CDD505-2E9C-101B-9397-08002B2CF9AE}" pid="4" name="MSIP_Label_7b94a7b8-f06c-4dfe-bdcc-9b548fd58c31_SetDate">
    <vt:lpwstr>2021-05-04T14:52:46Z</vt:lpwstr>
  </property>
  <property fmtid="{D5CDD505-2E9C-101B-9397-08002B2CF9AE}" pid="5" name="MSIP_Label_7b94a7b8-f06c-4dfe-bdcc-9b548fd58c31_Method">
    <vt:lpwstr>Privileged</vt:lpwstr>
  </property>
  <property fmtid="{D5CDD505-2E9C-101B-9397-08002B2CF9AE}" pid="6" name="MSIP_Label_7b94a7b8-f06c-4dfe-bdcc-9b548fd58c31_Name">
    <vt:lpwstr>7b94a7b8-f06c-4dfe-bdcc-9b548fd58c31</vt:lpwstr>
  </property>
  <property fmtid="{D5CDD505-2E9C-101B-9397-08002B2CF9AE}" pid="7" name="MSIP_Label_7b94a7b8-f06c-4dfe-bdcc-9b548fd58c31_SiteId">
    <vt:lpwstr>9ce70869-60db-44fd-abe8-d2767077fc8f</vt:lpwstr>
  </property>
  <property fmtid="{D5CDD505-2E9C-101B-9397-08002B2CF9AE}" pid="8" name="MSIP_Label_7b94a7b8-f06c-4dfe-bdcc-9b548fd58c31_ActionId">
    <vt:lpwstr>06fb8f59-e132-4000-bf53-b669d6b61ad6</vt:lpwstr>
  </property>
  <property fmtid="{D5CDD505-2E9C-101B-9397-08002B2CF9AE}" pid="9" name="MSIP_Label_7b94a7b8-f06c-4dfe-bdcc-9b548fd58c31_ContentBits">
    <vt:lpwstr>0</vt:lpwstr>
  </property>
</Properties>
</file>